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1" r:id="rId4"/>
  </p:sldMasterIdLst>
  <p:notesMasterIdLst>
    <p:notesMasterId r:id="rId38"/>
  </p:notesMasterIdLst>
  <p:handoutMasterIdLst>
    <p:handoutMasterId r:id="rId39"/>
  </p:handoutMasterIdLst>
  <p:sldIdLst>
    <p:sldId id="293" r:id="rId5"/>
    <p:sldId id="316" r:id="rId6"/>
    <p:sldId id="320" r:id="rId7"/>
    <p:sldId id="355" r:id="rId8"/>
    <p:sldId id="340" r:id="rId9"/>
    <p:sldId id="321" r:id="rId10"/>
    <p:sldId id="322" r:id="rId11"/>
    <p:sldId id="342" r:id="rId12"/>
    <p:sldId id="324" r:id="rId13"/>
    <p:sldId id="343" r:id="rId14"/>
    <p:sldId id="344" r:id="rId15"/>
    <p:sldId id="345" r:id="rId16"/>
    <p:sldId id="346" r:id="rId17"/>
    <p:sldId id="319" r:id="rId18"/>
    <p:sldId id="339" r:id="rId19"/>
    <p:sldId id="356" r:id="rId20"/>
    <p:sldId id="348" r:id="rId21"/>
    <p:sldId id="349" r:id="rId22"/>
    <p:sldId id="350" r:id="rId23"/>
    <p:sldId id="325" r:id="rId24"/>
    <p:sldId id="357" r:id="rId25"/>
    <p:sldId id="328" r:id="rId26"/>
    <p:sldId id="341" r:id="rId27"/>
    <p:sldId id="331" r:id="rId28"/>
    <p:sldId id="333" r:id="rId29"/>
    <p:sldId id="332" r:id="rId30"/>
    <p:sldId id="334" r:id="rId31"/>
    <p:sldId id="351" r:id="rId32"/>
    <p:sldId id="323" r:id="rId33"/>
    <p:sldId id="352" r:id="rId34"/>
    <p:sldId id="353" r:id="rId35"/>
    <p:sldId id="354" r:id="rId36"/>
    <p:sldId id="288" r:id="rId37"/>
  </p:sldIdLst>
  <p:sldSz cx="9144000" cy="5143500" type="screen16x9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80BFA01C-CD74-7845-B021-672224978863}">
          <p14:sldIdLst/>
        </p14:section>
        <p14:section name="Titelblad" id="{D1F76B3F-649D-FC44-94A7-44991C91A21E}">
          <p14:sldIdLst>
            <p14:sldId id="293"/>
          </p14:sldIdLst>
        </p14:section>
        <p14:section name="Vervolgpagina's" id="{5340CDD0-595C-6B45-948C-613B8A743863}">
          <p14:sldIdLst>
            <p14:sldId id="316"/>
            <p14:sldId id="320"/>
            <p14:sldId id="355"/>
            <p14:sldId id="340"/>
            <p14:sldId id="321"/>
            <p14:sldId id="322"/>
            <p14:sldId id="342"/>
            <p14:sldId id="324"/>
            <p14:sldId id="343"/>
            <p14:sldId id="344"/>
            <p14:sldId id="345"/>
            <p14:sldId id="346"/>
            <p14:sldId id="319"/>
            <p14:sldId id="339"/>
            <p14:sldId id="356"/>
            <p14:sldId id="348"/>
            <p14:sldId id="349"/>
            <p14:sldId id="350"/>
            <p14:sldId id="325"/>
            <p14:sldId id="357"/>
            <p14:sldId id="328"/>
            <p14:sldId id="341"/>
            <p14:sldId id="331"/>
            <p14:sldId id="333"/>
            <p14:sldId id="332"/>
            <p14:sldId id="334"/>
            <p14:sldId id="351"/>
            <p14:sldId id="323"/>
            <p14:sldId id="352"/>
            <p14:sldId id="353"/>
            <p14:sldId id="354"/>
          </p14:sldIdLst>
        </p14:section>
        <p14:section name="Slotpagina" id="{DCF6B1C8-8F8D-CA43-BF58-CD235A34CF77}">
          <p14:sldIdLst>
            <p14:sldId id="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66"/>
    <a:srgbClr val="FD2D00"/>
    <a:srgbClr val="653366"/>
    <a:srgbClr val="E5007D"/>
    <a:srgbClr val="000000"/>
    <a:srgbClr val="0F0F0F"/>
    <a:srgbClr val="3BBAA7"/>
    <a:srgbClr val="FD2E00"/>
    <a:srgbClr val="4E9D96"/>
    <a:srgbClr val="0075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08" autoAdjust="0"/>
    <p:restoredTop sz="82012" autoAdjust="0"/>
  </p:normalViewPr>
  <p:slideViewPr>
    <p:cSldViewPr snapToGrid="0" snapToObjects="1">
      <p:cViewPr varScale="1">
        <p:scale>
          <a:sx n="132" d="100"/>
          <a:sy n="132" d="100"/>
        </p:scale>
        <p:origin x="990" y="114"/>
      </p:cViewPr>
      <p:guideLst>
        <p:guide orient="horz" pos="1620"/>
        <p:guide pos="29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esters,Marcel M.R.J." userId="f808c5e1-6046-4dd2-978e-b399d16900d0" providerId="ADAL" clId="{FD8F1E94-F609-48F0-A804-8D9ABF6E2E5B}"/>
    <pc:docChg chg="modSld">
      <pc:chgData name="Meesters,Marcel M.R.J." userId="f808c5e1-6046-4dd2-978e-b399d16900d0" providerId="ADAL" clId="{FD8F1E94-F609-48F0-A804-8D9ABF6E2E5B}" dt="2022-09-28T15:03:48.560" v="55" actId="20577"/>
      <pc:docMkLst>
        <pc:docMk/>
      </pc:docMkLst>
      <pc:sldChg chg="modSp mod">
        <pc:chgData name="Meesters,Marcel M.R.J." userId="f808c5e1-6046-4dd2-978e-b399d16900d0" providerId="ADAL" clId="{FD8F1E94-F609-48F0-A804-8D9ABF6E2E5B}" dt="2022-09-28T15:03:48.560" v="55" actId="20577"/>
        <pc:sldMkLst>
          <pc:docMk/>
          <pc:sldMk cId="1425633785" sldId="288"/>
        </pc:sldMkLst>
        <pc:spChg chg="mod">
          <ac:chgData name="Meesters,Marcel M.R.J." userId="f808c5e1-6046-4dd2-978e-b399d16900d0" providerId="ADAL" clId="{FD8F1E94-F609-48F0-A804-8D9ABF6E2E5B}" dt="2022-09-28T15:03:48.560" v="55" actId="20577"/>
          <ac:spMkLst>
            <pc:docMk/>
            <pc:sldMk cId="1425633785" sldId="288"/>
            <ac:spMk id="4" creationId="{2E6BEE14-2D45-F340-835C-24870A896473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11"/>
            <c:spPr>
              <a:solidFill>
                <a:schemeClr val="tx2">
                  <a:lumMod val="60000"/>
                  <a:lumOff val="40000"/>
                </a:schemeClr>
              </a:solidFill>
              <a:ln w="9525">
                <a:noFill/>
              </a:ln>
              <a:effectLst/>
            </c:spPr>
          </c:marker>
          <c:xVal>
            <c:numRef>
              <c:f>Sheet1!$A$2:$A$21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E1D-8349-A414-4F92D4861F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7777023"/>
        <c:axId val="1927778271"/>
      </c:scatterChart>
      <c:valAx>
        <c:axId val="1927777023"/>
        <c:scaling>
          <c:orientation val="minMax"/>
          <c:max val="20"/>
        </c:scaling>
        <c:delete val="0"/>
        <c:axPos val="b"/>
        <c:numFmt formatCode="General" sourceLinked="1"/>
        <c:majorTickMark val="cross"/>
        <c:minorTickMark val="cross"/>
        <c:tickLblPos val="nextTo"/>
        <c:spPr>
          <a:noFill/>
          <a:ln w="25400" cap="flat" cmpd="sng" algn="ctr">
            <a:solidFill>
              <a:schemeClr val="accent1">
                <a:lumMod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1927778271"/>
        <c:crosses val="autoZero"/>
        <c:crossBetween val="midCat"/>
        <c:majorUnit val="1"/>
        <c:minorUnit val="1"/>
      </c:valAx>
      <c:valAx>
        <c:axId val="192777827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2777702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11"/>
            <c:spPr>
              <a:solidFill>
                <a:schemeClr val="tx2">
                  <a:lumMod val="60000"/>
                  <a:lumOff val="40000"/>
                </a:schemeClr>
              </a:solidFill>
              <a:ln w="9525">
                <a:noFill/>
              </a:ln>
              <a:effectLst/>
            </c:spPr>
          </c:marker>
          <c:xVal>
            <c:numRef>
              <c:f>Sheet1!$A$2:$A$21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A04-2246-94A1-A385BF6B0B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7777023"/>
        <c:axId val="1927778271"/>
      </c:scatterChart>
      <c:valAx>
        <c:axId val="1927777023"/>
        <c:scaling>
          <c:orientation val="minMax"/>
          <c:max val="20"/>
        </c:scaling>
        <c:delete val="0"/>
        <c:axPos val="b"/>
        <c:numFmt formatCode="General" sourceLinked="1"/>
        <c:majorTickMark val="cross"/>
        <c:minorTickMark val="cross"/>
        <c:tickLblPos val="nextTo"/>
        <c:spPr>
          <a:noFill/>
          <a:ln w="25400" cap="flat" cmpd="sng" algn="ctr">
            <a:solidFill>
              <a:schemeClr val="accent1">
                <a:lumMod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1927778271"/>
        <c:crosses val="autoZero"/>
        <c:crossBetween val="midCat"/>
        <c:majorUnit val="1"/>
        <c:minorUnit val="1"/>
      </c:valAx>
      <c:valAx>
        <c:axId val="192777827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2777702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FE8A3E-1555-4F42-A454-E63EBFB0174B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E8F44C-4CDD-4F7B-A2E8-4DA5FD82067A}">
      <dgm:prSet phldrT="[Text]"/>
      <dgm:spPr/>
      <dgm:t>
        <a:bodyPr/>
        <a:lstStyle/>
        <a:p>
          <a:r>
            <a:rPr lang="nl-NL" dirty="0"/>
            <a:t>Presentation</a:t>
          </a:r>
          <a:endParaRPr lang="en-US" dirty="0"/>
        </a:p>
      </dgm:t>
    </dgm:pt>
    <dgm:pt modelId="{FE9D7A93-6848-4A11-93D7-24D2EA1C2115}" type="parTrans" cxnId="{B1CF36B4-71D3-442B-B63A-B5C38E2FD745}">
      <dgm:prSet/>
      <dgm:spPr/>
      <dgm:t>
        <a:bodyPr/>
        <a:lstStyle/>
        <a:p>
          <a:endParaRPr lang="en-US"/>
        </a:p>
      </dgm:t>
    </dgm:pt>
    <dgm:pt modelId="{5AD070A0-8F98-41F0-B87F-A43C3DF95713}" type="sibTrans" cxnId="{B1CF36B4-71D3-442B-B63A-B5C38E2FD745}">
      <dgm:prSet/>
      <dgm:spPr/>
      <dgm:t>
        <a:bodyPr/>
        <a:lstStyle/>
        <a:p>
          <a:endParaRPr lang="en-US"/>
        </a:p>
      </dgm:t>
    </dgm:pt>
    <dgm:pt modelId="{85E59A0F-9B3E-4540-8DC2-8F56AA72908B}">
      <dgm:prSet phldrT="[Text]"/>
      <dgm:spPr/>
      <dgm:t>
        <a:bodyPr/>
        <a:lstStyle/>
        <a:p>
          <a:r>
            <a:rPr lang="nl-NL" dirty="0"/>
            <a:t>Format</a:t>
          </a:r>
          <a:endParaRPr lang="en-US" dirty="0"/>
        </a:p>
      </dgm:t>
    </dgm:pt>
    <dgm:pt modelId="{9CF4B6FB-951D-4101-A61C-9AC018A5282C}" type="parTrans" cxnId="{2AB80673-FCC2-4BE6-9CDA-3566422E478F}">
      <dgm:prSet/>
      <dgm:spPr/>
      <dgm:t>
        <a:bodyPr/>
        <a:lstStyle/>
        <a:p>
          <a:endParaRPr lang="en-US"/>
        </a:p>
      </dgm:t>
    </dgm:pt>
    <dgm:pt modelId="{9447FDFE-9B00-4C1F-A1C7-05664CC1338F}" type="sibTrans" cxnId="{2AB80673-FCC2-4BE6-9CDA-3566422E478F}">
      <dgm:prSet/>
      <dgm:spPr/>
      <dgm:t>
        <a:bodyPr/>
        <a:lstStyle/>
        <a:p>
          <a:endParaRPr lang="en-US"/>
        </a:p>
      </dgm:t>
    </dgm:pt>
    <dgm:pt modelId="{C986AE18-0432-451D-8017-926FFE40094F}">
      <dgm:prSet phldrT="[Text]"/>
      <dgm:spPr/>
      <dgm:t>
        <a:bodyPr/>
        <a:lstStyle/>
        <a:p>
          <a:r>
            <a:rPr lang="nl-NL" dirty="0"/>
            <a:t>Q&amp;A</a:t>
          </a:r>
          <a:endParaRPr lang="en-US" dirty="0"/>
        </a:p>
      </dgm:t>
    </dgm:pt>
    <dgm:pt modelId="{B19ED7F3-790F-43A1-BA18-378D3FDA8537}" type="parTrans" cxnId="{3D660EEF-7BAF-4768-A924-D8AA9A52EAFE}">
      <dgm:prSet/>
      <dgm:spPr/>
      <dgm:t>
        <a:bodyPr/>
        <a:lstStyle/>
        <a:p>
          <a:endParaRPr lang="en-US"/>
        </a:p>
      </dgm:t>
    </dgm:pt>
    <dgm:pt modelId="{3D5C703A-5BFD-4AB0-883E-6604C995D769}" type="sibTrans" cxnId="{3D660EEF-7BAF-4768-A924-D8AA9A52EAFE}">
      <dgm:prSet/>
      <dgm:spPr/>
      <dgm:t>
        <a:bodyPr/>
        <a:lstStyle/>
        <a:p>
          <a:endParaRPr lang="en-US"/>
        </a:p>
      </dgm:t>
    </dgm:pt>
    <dgm:pt modelId="{E9402F09-D2F4-4720-ACFC-57ECB9B37983}">
      <dgm:prSet phldrT="[Text]"/>
      <dgm:spPr/>
      <dgm:t>
        <a:bodyPr/>
        <a:lstStyle/>
        <a:p>
          <a:r>
            <a:rPr lang="nl-NL" dirty="0" err="1"/>
            <a:t>Sharing</a:t>
          </a:r>
          <a:r>
            <a:rPr lang="nl-NL" dirty="0"/>
            <a:t> </a:t>
          </a:r>
          <a:r>
            <a:rPr lang="nl-NL" dirty="0" err="1"/>
            <a:t>knowledge</a:t>
          </a:r>
          <a:endParaRPr lang="en-US" dirty="0"/>
        </a:p>
      </dgm:t>
    </dgm:pt>
    <dgm:pt modelId="{846B3058-4D2E-4424-9B07-58FB23C1B161}" type="parTrans" cxnId="{A9194C08-DF6E-4D9C-8959-7CEAAC42174D}">
      <dgm:prSet/>
      <dgm:spPr/>
      <dgm:t>
        <a:bodyPr/>
        <a:lstStyle/>
        <a:p>
          <a:endParaRPr lang="en-US"/>
        </a:p>
      </dgm:t>
    </dgm:pt>
    <dgm:pt modelId="{A6CBAE97-5B33-46F7-948C-BD11B49E8B0C}" type="sibTrans" cxnId="{A9194C08-DF6E-4D9C-8959-7CEAAC42174D}">
      <dgm:prSet/>
      <dgm:spPr/>
      <dgm:t>
        <a:bodyPr/>
        <a:lstStyle/>
        <a:p>
          <a:endParaRPr lang="en-US"/>
        </a:p>
      </dgm:t>
    </dgm:pt>
    <dgm:pt modelId="{033D83A3-A8FE-4B22-81EE-A71630474242}">
      <dgm:prSet custT="1"/>
      <dgm:spPr/>
      <dgm:t>
        <a:bodyPr/>
        <a:lstStyle/>
        <a:p>
          <a:r>
            <a:rPr lang="nl-NL" sz="1200" dirty="0" err="1"/>
            <a:t>Graduation</a:t>
          </a:r>
          <a:r>
            <a:rPr lang="nl-NL" sz="1200" dirty="0"/>
            <a:t> Project</a:t>
          </a:r>
          <a:endParaRPr lang="en-US" sz="1200" dirty="0"/>
        </a:p>
      </dgm:t>
    </dgm:pt>
    <dgm:pt modelId="{B71BF3D5-A7B6-4D54-85F9-F8AEFB40BE9C}" type="parTrans" cxnId="{038ECA76-BA35-4470-BF41-50CDC96A64C5}">
      <dgm:prSet/>
      <dgm:spPr/>
      <dgm:t>
        <a:bodyPr/>
        <a:lstStyle/>
        <a:p>
          <a:endParaRPr lang="en-US"/>
        </a:p>
      </dgm:t>
    </dgm:pt>
    <dgm:pt modelId="{8FD558B7-59BC-4C5D-A05A-850C2A08B7C2}" type="sibTrans" cxnId="{038ECA76-BA35-4470-BF41-50CDC96A64C5}">
      <dgm:prSet/>
      <dgm:spPr/>
      <dgm:t>
        <a:bodyPr/>
        <a:lstStyle/>
        <a:p>
          <a:endParaRPr lang="en-US"/>
        </a:p>
      </dgm:t>
    </dgm:pt>
    <dgm:pt modelId="{3C66CF89-4024-4311-A5FE-9D587AF44B59}">
      <dgm:prSet custT="1"/>
      <dgm:spPr/>
      <dgm:t>
        <a:bodyPr/>
        <a:lstStyle/>
        <a:p>
          <a:r>
            <a:rPr lang="nl-NL" sz="1200" dirty="0"/>
            <a:t>Project nature, </a:t>
          </a:r>
          <a:r>
            <a:rPr lang="nl-NL" sz="1200" dirty="0" err="1"/>
            <a:t>innovativeness</a:t>
          </a:r>
          <a:endParaRPr lang="en-US" sz="1200" dirty="0"/>
        </a:p>
      </dgm:t>
    </dgm:pt>
    <dgm:pt modelId="{2776C398-2AC7-4C6B-AFE9-5C4A760A133A}" type="parTrans" cxnId="{DB8BF89E-F344-4A19-AAFC-DD1F6D7561CD}">
      <dgm:prSet/>
      <dgm:spPr/>
      <dgm:t>
        <a:bodyPr/>
        <a:lstStyle/>
        <a:p>
          <a:endParaRPr lang="en-US"/>
        </a:p>
      </dgm:t>
    </dgm:pt>
    <dgm:pt modelId="{07D27B5B-6192-4427-8CE0-A0DBE197AA93}" type="sibTrans" cxnId="{DB8BF89E-F344-4A19-AAFC-DD1F6D7561CD}">
      <dgm:prSet/>
      <dgm:spPr/>
      <dgm:t>
        <a:bodyPr/>
        <a:lstStyle/>
        <a:p>
          <a:endParaRPr lang="en-US"/>
        </a:p>
      </dgm:t>
    </dgm:pt>
    <dgm:pt modelId="{B6E090E5-8E8F-4D04-8948-163BCD9F4B50}">
      <dgm:prSet custT="1"/>
      <dgm:spPr/>
      <dgm:t>
        <a:bodyPr/>
        <a:lstStyle/>
        <a:p>
          <a:r>
            <a:rPr lang="nl-NL" sz="1200" dirty="0" err="1"/>
            <a:t>Expected</a:t>
          </a:r>
          <a:r>
            <a:rPr lang="nl-NL" sz="1200" dirty="0"/>
            <a:t> interest</a:t>
          </a:r>
          <a:endParaRPr lang="en-US" sz="1200" dirty="0"/>
        </a:p>
      </dgm:t>
    </dgm:pt>
    <dgm:pt modelId="{2B67ECAB-FD74-49F3-B135-76BAD1B821A6}" type="parTrans" cxnId="{AD5C074D-AA1C-4A4F-B042-52ECDFD65397}">
      <dgm:prSet/>
      <dgm:spPr/>
      <dgm:t>
        <a:bodyPr/>
        <a:lstStyle/>
        <a:p>
          <a:endParaRPr lang="en-US"/>
        </a:p>
      </dgm:t>
    </dgm:pt>
    <dgm:pt modelId="{A9AFBA59-11E1-4CFB-83F4-30D388EAA8C2}" type="sibTrans" cxnId="{AD5C074D-AA1C-4A4F-B042-52ECDFD65397}">
      <dgm:prSet/>
      <dgm:spPr/>
      <dgm:t>
        <a:bodyPr/>
        <a:lstStyle/>
        <a:p>
          <a:endParaRPr lang="en-US"/>
        </a:p>
      </dgm:t>
    </dgm:pt>
    <dgm:pt modelId="{D2AC2744-C277-482D-AFB7-BE19E9155709}">
      <dgm:prSet custT="1"/>
      <dgm:spPr/>
      <dgm:t>
        <a:bodyPr/>
        <a:lstStyle/>
        <a:p>
          <a:r>
            <a:rPr lang="nl-NL" sz="1200" dirty="0"/>
            <a:t>Assessors </a:t>
          </a:r>
          <a:r>
            <a:rPr lang="nl-NL" sz="1200" dirty="0" err="1"/>
            <a:t>and</a:t>
          </a:r>
          <a:r>
            <a:rPr lang="nl-NL" sz="1200" dirty="0"/>
            <a:t> </a:t>
          </a:r>
          <a:r>
            <a:rPr lang="nl-NL" sz="1200" dirty="0" err="1"/>
            <a:t>external</a:t>
          </a:r>
          <a:r>
            <a:rPr lang="nl-NL" sz="1200" dirty="0"/>
            <a:t> expert</a:t>
          </a:r>
          <a:endParaRPr lang="en-US" sz="1200" dirty="0"/>
        </a:p>
      </dgm:t>
    </dgm:pt>
    <dgm:pt modelId="{13DB1D6E-C206-4DB8-A42D-73D5F33B182D}" type="parTrans" cxnId="{7C9C322E-72A1-49A4-9A58-40406A3D841B}">
      <dgm:prSet/>
      <dgm:spPr/>
      <dgm:t>
        <a:bodyPr/>
        <a:lstStyle/>
        <a:p>
          <a:endParaRPr lang="en-US"/>
        </a:p>
      </dgm:t>
    </dgm:pt>
    <dgm:pt modelId="{3E1E58FE-1EE2-4110-8B52-4281DEA982AF}" type="sibTrans" cxnId="{7C9C322E-72A1-49A4-9A58-40406A3D841B}">
      <dgm:prSet/>
      <dgm:spPr/>
      <dgm:t>
        <a:bodyPr/>
        <a:lstStyle/>
        <a:p>
          <a:endParaRPr lang="en-US"/>
        </a:p>
      </dgm:t>
    </dgm:pt>
    <dgm:pt modelId="{EDA11DAA-31B3-4A17-A368-890DC22197E6}">
      <dgm:prSet custT="1"/>
      <dgm:spPr/>
      <dgm:t>
        <a:bodyPr/>
        <a:lstStyle/>
        <a:p>
          <a:r>
            <a:rPr lang="nl-NL" sz="1200" dirty="0" err="1"/>
            <a:t>Audience</a:t>
          </a:r>
          <a:endParaRPr lang="en-US" sz="1200" dirty="0"/>
        </a:p>
      </dgm:t>
    </dgm:pt>
    <dgm:pt modelId="{3B3C111D-3FFC-45E4-A401-F1F3BECD3536}" type="parTrans" cxnId="{C2E79030-87D5-45AF-A604-4DA62417AD4C}">
      <dgm:prSet/>
      <dgm:spPr/>
      <dgm:t>
        <a:bodyPr/>
        <a:lstStyle/>
        <a:p>
          <a:endParaRPr lang="en-US"/>
        </a:p>
      </dgm:t>
    </dgm:pt>
    <dgm:pt modelId="{27D3C77B-62B7-4BDA-9DBE-63FCE96D809E}" type="sibTrans" cxnId="{C2E79030-87D5-45AF-A604-4DA62417AD4C}">
      <dgm:prSet/>
      <dgm:spPr/>
      <dgm:t>
        <a:bodyPr/>
        <a:lstStyle/>
        <a:p>
          <a:endParaRPr lang="en-US"/>
        </a:p>
      </dgm:t>
    </dgm:pt>
    <dgm:pt modelId="{C200B8C1-D270-42A3-A305-7360249B883E}">
      <dgm:prSet custT="1"/>
      <dgm:spPr/>
      <dgm:t>
        <a:bodyPr/>
        <a:lstStyle/>
        <a:p>
          <a:r>
            <a:rPr lang="nl-NL" sz="1200" dirty="0"/>
            <a:t>Student shows </a:t>
          </a:r>
          <a:r>
            <a:rPr lang="nl-NL" sz="1200" dirty="0" err="1"/>
            <a:t>evidence</a:t>
          </a:r>
          <a:r>
            <a:rPr lang="nl-NL" sz="1200" dirty="0"/>
            <a:t> </a:t>
          </a:r>
          <a:r>
            <a:rPr lang="nl-NL" sz="1200" dirty="0" err="1"/>
            <a:t>and</a:t>
          </a:r>
          <a:r>
            <a:rPr lang="nl-NL" sz="1200" dirty="0"/>
            <a:t> performance</a:t>
          </a:r>
          <a:endParaRPr lang="en-US" sz="1200" dirty="0"/>
        </a:p>
      </dgm:t>
    </dgm:pt>
    <dgm:pt modelId="{591193FD-C685-4E92-9E69-1866D8E6CF1A}" type="parTrans" cxnId="{279F8B5D-CE6A-4E44-A1E3-E5442197925B}">
      <dgm:prSet/>
      <dgm:spPr/>
      <dgm:t>
        <a:bodyPr/>
        <a:lstStyle/>
        <a:p>
          <a:endParaRPr lang="en-US"/>
        </a:p>
      </dgm:t>
    </dgm:pt>
    <dgm:pt modelId="{CCA4A7E9-9B5D-4735-AFEA-E8CBA711C020}" type="sibTrans" cxnId="{279F8B5D-CE6A-4E44-A1E3-E5442197925B}">
      <dgm:prSet/>
      <dgm:spPr/>
      <dgm:t>
        <a:bodyPr/>
        <a:lstStyle/>
        <a:p>
          <a:endParaRPr lang="en-US"/>
        </a:p>
      </dgm:t>
    </dgm:pt>
    <dgm:pt modelId="{A3027DF5-68C2-4793-BA62-3854B2D86E2C}">
      <dgm:prSet custT="1"/>
      <dgm:spPr/>
      <dgm:t>
        <a:bodyPr/>
        <a:lstStyle/>
        <a:p>
          <a:r>
            <a:rPr lang="nl-NL" sz="1200" dirty="0" err="1"/>
            <a:t>Early</a:t>
          </a:r>
          <a:r>
            <a:rPr lang="nl-NL" sz="1200" dirty="0"/>
            <a:t> </a:t>
          </a:r>
          <a:r>
            <a:rPr lang="nl-NL" sz="1200" dirty="0" err="1"/>
            <a:t>year</a:t>
          </a:r>
          <a:r>
            <a:rPr lang="nl-NL" sz="1200" dirty="0"/>
            <a:t> </a:t>
          </a:r>
          <a:r>
            <a:rPr lang="nl-NL" sz="1200" dirty="0" err="1"/>
            <a:t>students</a:t>
          </a:r>
          <a:endParaRPr lang="en-US" sz="1200" dirty="0"/>
        </a:p>
      </dgm:t>
    </dgm:pt>
    <dgm:pt modelId="{6D7A0FBA-5E4D-4B40-9FFC-8FD2D8EE5919}" type="parTrans" cxnId="{46447D9F-2BB8-4FCF-B3DF-EB8DBA1A3C2D}">
      <dgm:prSet/>
      <dgm:spPr/>
      <dgm:t>
        <a:bodyPr/>
        <a:lstStyle/>
        <a:p>
          <a:endParaRPr lang="en-US"/>
        </a:p>
      </dgm:t>
    </dgm:pt>
    <dgm:pt modelId="{52D83FDB-F5F1-4EC3-825E-2ADC5D2831C1}" type="sibTrans" cxnId="{46447D9F-2BB8-4FCF-B3DF-EB8DBA1A3C2D}">
      <dgm:prSet/>
      <dgm:spPr/>
      <dgm:t>
        <a:bodyPr/>
        <a:lstStyle/>
        <a:p>
          <a:endParaRPr lang="en-US"/>
        </a:p>
      </dgm:t>
    </dgm:pt>
    <dgm:pt modelId="{25E2230F-2BB2-450B-B672-62095915F026}">
      <dgm:prSet custT="1"/>
      <dgm:spPr/>
      <dgm:t>
        <a:bodyPr/>
        <a:lstStyle/>
        <a:p>
          <a:r>
            <a:rPr lang="nl-NL" sz="1200" dirty="0" err="1"/>
            <a:t>Student’s</a:t>
          </a:r>
          <a:r>
            <a:rPr lang="nl-NL" sz="1200" dirty="0"/>
            <a:t> </a:t>
          </a:r>
          <a:r>
            <a:rPr lang="nl-NL" sz="1200" dirty="0" err="1"/>
            <a:t>preference</a:t>
          </a:r>
          <a:endParaRPr lang="en-US" sz="1200" dirty="0"/>
        </a:p>
      </dgm:t>
    </dgm:pt>
    <dgm:pt modelId="{4DABEB64-0C34-4CF9-83CB-85517E455B81}" type="parTrans" cxnId="{A59A4F0B-72EF-475D-B5CC-3275F6034652}">
      <dgm:prSet/>
      <dgm:spPr/>
      <dgm:t>
        <a:bodyPr/>
        <a:lstStyle/>
        <a:p>
          <a:endParaRPr lang="en-US"/>
        </a:p>
      </dgm:t>
    </dgm:pt>
    <dgm:pt modelId="{B8EB855D-5A4E-4B30-8E0E-F084BBE65FF0}" type="sibTrans" cxnId="{A59A4F0B-72EF-475D-B5CC-3275F6034652}">
      <dgm:prSet/>
      <dgm:spPr/>
      <dgm:t>
        <a:bodyPr/>
        <a:lstStyle/>
        <a:p>
          <a:endParaRPr lang="en-US"/>
        </a:p>
      </dgm:t>
    </dgm:pt>
    <dgm:pt modelId="{18A8D9EF-532D-49FC-A7AB-E035B5521718}">
      <dgm:prSet custT="1"/>
      <dgm:spPr/>
      <dgm:t>
        <a:bodyPr/>
        <a:lstStyle/>
        <a:p>
          <a:r>
            <a:rPr lang="nl-NL" sz="1200" dirty="0" err="1"/>
            <a:t>Interested</a:t>
          </a:r>
          <a:r>
            <a:rPr lang="nl-NL" sz="1200" dirty="0"/>
            <a:t> </a:t>
          </a:r>
          <a:r>
            <a:rPr lang="nl-NL" sz="1200" dirty="0" err="1"/>
            <a:t>parties</a:t>
          </a:r>
          <a:r>
            <a:rPr lang="nl-NL" sz="1200" dirty="0"/>
            <a:t> </a:t>
          </a:r>
          <a:endParaRPr lang="en-US" sz="1200" dirty="0"/>
        </a:p>
      </dgm:t>
    </dgm:pt>
    <dgm:pt modelId="{D45CBA7B-2286-4C50-B04F-3D933D8B1CDE}" type="parTrans" cxnId="{9C45DBDD-987F-467E-BE69-8B842B98AFAD}">
      <dgm:prSet/>
      <dgm:spPr/>
      <dgm:t>
        <a:bodyPr/>
        <a:lstStyle/>
        <a:p>
          <a:endParaRPr lang="en-US"/>
        </a:p>
      </dgm:t>
    </dgm:pt>
    <dgm:pt modelId="{58B2E7A0-17E0-4366-9319-EBEBFBCEA6A7}" type="sibTrans" cxnId="{9C45DBDD-987F-467E-BE69-8B842B98AFAD}">
      <dgm:prSet/>
      <dgm:spPr/>
      <dgm:t>
        <a:bodyPr/>
        <a:lstStyle/>
        <a:p>
          <a:endParaRPr lang="en-US"/>
        </a:p>
      </dgm:t>
    </dgm:pt>
    <dgm:pt modelId="{BCB87F14-3C8B-45E8-AC7C-D47F38E078A1}" type="pres">
      <dgm:prSet presAssocID="{6BFE8A3E-1555-4F42-A454-E63EBFB0174B}" presName="linearFlow" presStyleCnt="0">
        <dgm:presLayoutVars>
          <dgm:dir/>
          <dgm:animLvl val="lvl"/>
          <dgm:resizeHandles val="exact"/>
        </dgm:presLayoutVars>
      </dgm:prSet>
      <dgm:spPr/>
    </dgm:pt>
    <dgm:pt modelId="{39132DE0-13B2-43E6-ACB0-AA454C1BD83D}" type="pres">
      <dgm:prSet presAssocID="{71E8F44C-4CDD-4F7B-A2E8-4DA5FD82067A}" presName="composite" presStyleCnt="0"/>
      <dgm:spPr/>
    </dgm:pt>
    <dgm:pt modelId="{A2F00335-E6CE-41DF-91A6-C6A147C7279B}" type="pres">
      <dgm:prSet presAssocID="{71E8F44C-4CDD-4F7B-A2E8-4DA5FD82067A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F6477D9E-A2FD-4C6B-80B2-982BE7537A16}" type="pres">
      <dgm:prSet presAssocID="{71E8F44C-4CDD-4F7B-A2E8-4DA5FD82067A}" presName="descendantText" presStyleLbl="alignAcc1" presStyleIdx="0" presStyleCnt="4">
        <dgm:presLayoutVars>
          <dgm:bulletEnabled val="1"/>
        </dgm:presLayoutVars>
      </dgm:prSet>
      <dgm:spPr/>
    </dgm:pt>
    <dgm:pt modelId="{0FA69379-62A2-4B44-AE50-D93861470E8E}" type="pres">
      <dgm:prSet presAssocID="{5AD070A0-8F98-41F0-B87F-A43C3DF95713}" presName="sp" presStyleCnt="0"/>
      <dgm:spPr/>
    </dgm:pt>
    <dgm:pt modelId="{F98BEFAC-F0BD-4851-A3E9-DEEB0A965F82}" type="pres">
      <dgm:prSet presAssocID="{85E59A0F-9B3E-4540-8DC2-8F56AA72908B}" presName="composite" presStyleCnt="0"/>
      <dgm:spPr/>
    </dgm:pt>
    <dgm:pt modelId="{DD1D9EC9-36B1-4260-8550-11953C19DF27}" type="pres">
      <dgm:prSet presAssocID="{85E59A0F-9B3E-4540-8DC2-8F56AA72908B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035A94F5-0456-4007-9DA3-22557856402E}" type="pres">
      <dgm:prSet presAssocID="{85E59A0F-9B3E-4540-8DC2-8F56AA72908B}" presName="descendantText" presStyleLbl="alignAcc1" presStyleIdx="1" presStyleCnt="4">
        <dgm:presLayoutVars>
          <dgm:bulletEnabled val="1"/>
        </dgm:presLayoutVars>
      </dgm:prSet>
      <dgm:spPr/>
    </dgm:pt>
    <dgm:pt modelId="{5B8823E1-C1E1-4028-B92E-6CCC300B0C65}" type="pres">
      <dgm:prSet presAssocID="{9447FDFE-9B00-4C1F-A1C7-05664CC1338F}" presName="sp" presStyleCnt="0"/>
      <dgm:spPr/>
    </dgm:pt>
    <dgm:pt modelId="{84E4EE95-9199-4F6C-BBFD-9CA95045DA39}" type="pres">
      <dgm:prSet presAssocID="{C986AE18-0432-451D-8017-926FFE40094F}" presName="composite" presStyleCnt="0"/>
      <dgm:spPr/>
    </dgm:pt>
    <dgm:pt modelId="{44BAA108-89D1-480B-AA66-77BEC7FAE356}" type="pres">
      <dgm:prSet presAssocID="{C986AE18-0432-451D-8017-926FFE40094F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A95BCFC3-110C-4576-8823-BFFC483D1847}" type="pres">
      <dgm:prSet presAssocID="{C986AE18-0432-451D-8017-926FFE40094F}" presName="descendantText" presStyleLbl="alignAcc1" presStyleIdx="2" presStyleCnt="4">
        <dgm:presLayoutVars>
          <dgm:bulletEnabled val="1"/>
        </dgm:presLayoutVars>
      </dgm:prSet>
      <dgm:spPr/>
    </dgm:pt>
    <dgm:pt modelId="{1CD27BF9-8E8F-4695-92CF-8F581F005AE5}" type="pres">
      <dgm:prSet presAssocID="{3D5C703A-5BFD-4AB0-883E-6604C995D769}" presName="sp" presStyleCnt="0"/>
      <dgm:spPr/>
    </dgm:pt>
    <dgm:pt modelId="{F4E115B3-3BD2-47CE-BE76-077A4B5DF731}" type="pres">
      <dgm:prSet presAssocID="{E9402F09-D2F4-4720-ACFC-57ECB9B37983}" presName="composite" presStyleCnt="0"/>
      <dgm:spPr/>
    </dgm:pt>
    <dgm:pt modelId="{F7CE8053-3D29-49C7-A132-00B9210A0326}" type="pres">
      <dgm:prSet presAssocID="{E9402F09-D2F4-4720-ACFC-57ECB9B37983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D2F42D4B-D533-4BEC-84AF-5E3F358180DB}" type="pres">
      <dgm:prSet presAssocID="{E9402F09-D2F4-4720-ACFC-57ECB9B37983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9DE74708-D527-48EB-B0BB-BC16F5703D85}" type="presOf" srcId="{D2AC2744-C277-482D-AFB7-BE19E9155709}" destId="{A95BCFC3-110C-4576-8823-BFFC483D1847}" srcOrd="0" destOrd="0" presId="urn:microsoft.com/office/officeart/2005/8/layout/chevron2"/>
    <dgm:cxn modelId="{A9194C08-DF6E-4D9C-8959-7CEAAC42174D}" srcId="{6BFE8A3E-1555-4F42-A454-E63EBFB0174B}" destId="{E9402F09-D2F4-4720-ACFC-57ECB9B37983}" srcOrd="3" destOrd="0" parTransId="{846B3058-4D2E-4424-9B07-58FB23C1B161}" sibTransId="{A6CBAE97-5B33-46F7-948C-BD11B49E8B0C}"/>
    <dgm:cxn modelId="{026C7308-83C8-45BE-8A46-6CFD4B5A06DA}" type="presOf" srcId="{E9402F09-D2F4-4720-ACFC-57ECB9B37983}" destId="{F7CE8053-3D29-49C7-A132-00B9210A0326}" srcOrd="0" destOrd="0" presId="urn:microsoft.com/office/officeart/2005/8/layout/chevron2"/>
    <dgm:cxn modelId="{A59A4F0B-72EF-475D-B5CC-3275F6034652}" srcId="{85E59A0F-9B3E-4540-8DC2-8F56AA72908B}" destId="{25E2230F-2BB2-450B-B672-62095915F026}" srcOrd="1" destOrd="0" parTransId="{4DABEB64-0C34-4CF9-83CB-85517E455B81}" sibTransId="{B8EB855D-5A4E-4B30-8E0E-F084BBE65FF0}"/>
    <dgm:cxn modelId="{1A40F60B-D44A-43A2-9B5D-AA062EBD6FFE}" type="presOf" srcId="{A3027DF5-68C2-4793-BA62-3854B2D86E2C}" destId="{D2F42D4B-D533-4BEC-84AF-5E3F358180DB}" srcOrd="0" destOrd="0" presId="urn:microsoft.com/office/officeart/2005/8/layout/chevron2"/>
    <dgm:cxn modelId="{B4EE561A-DC71-4860-9C83-2212B032F03D}" type="presOf" srcId="{6BFE8A3E-1555-4F42-A454-E63EBFB0174B}" destId="{BCB87F14-3C8B-45E8-AC7C-D47F38E078A1}" srcOrd="0" destOrd="0" presId="urn:microsoft.com/office/officeart/2005/8/layout/chevron2"/>
    <dgm:cxn modelId="{A2891926-9990-42BE-86C8-9BF40ABB3462}" type="presOf" srcId="{85E59A0F-9B3E-4540-8DC2-8F56AA72908B}" destId="{DD1D9EC9-36B1-4260-8550-11953C19DF27}" srcOrd="0" destOrd="0" presId="urn:microsoft.com/office/officeart/2005/8/layout/chevron2"/>
    <dgm:cxn modelId="{7C9C322E-72A1-49A4-9A58-40406A3D841B}" srcId="{C986AE18-0432-451D-8017-926FFE40094F}" destId="{D2AC2744-C277-482D-AFB7-BE19E9155709}" srcOrd="0" destOrd="0" parTransId="{13DB1D6E-C206-4DB8-A42D-73D5F33B182D}" sibTransId="{3E1E58FE-1EE2-4110-8B52-4281DEA982AF}"/>
    <dgm:cxn modelId="{DC2FB52E-242A-4A00-9966-8069579DCE67}" type="presOf" srcId="{25E2230F-2BB2-450B-B672-62095915F026}" destId="{035A94F5-0456-4007-9DA3-22557856402E}" srcOrd="0" destOrd="1" presId="urn:microsoft.com/office/officeart/2005/8/layout/chevron2"/>
    <dgm:cxn modelId="{C2E79030-87D5-45AF-A604-4DA62417AD4C}" srcId="{C986AE18-0432-451D-8017-926FFE40094F}" destId="{EDA11DAA-31B3-4A17-A368-890DC22197E6}" srcOrd="1" destOrd="0" parTransId="{3B3C111D-3FFC-45E4-A401-F1F3BECD3536}" sibTransId="{27D3C77B-62B7-4BDA-9DBE-63FCE96D809E}"/>
    <dgm:cxn modelId="{279F8B5D-CE6A-4E44-A1E3-E5442197925B}" srcId="{C986AE18-0432-451D-8017-926FFE40094F}" destId="{C200B8C1-D270-42A3-A305-7360249B883E}" srcOrd="2" destOrd="0" parTransId="{591193FD-C685-4E92-9E69-1866D8E6CF1A}" sibTransId="{CCA4A7E9-9B5D-4735-AFEA-E8CBA711C020}"/>
    <dgm:cxn modelId="{431E425E-95CC-40A1-A8BF-268A43F7200B}" type="presOf" srcId="{C200B8C1-D270-42A3-A305-7360249B883E}" destId="{A95BCFC3-110C-4576-8823-BFFC483D1847}" srcOrd="0" destOrd="2" presId="urn:microsoft.com/office/officeart/2005/8/layout/chevron2"/>
    <dgm:cxn modelId="{AD5C074D-AA1C-4A4F-B042-52ECDFD65397}" srcId="{85E59A0F-9B3E-4540-8DC2-8F56AA72908B}" destId="{B6E090E5-8E8F-4D04-8948-163BCD9F4B50}" srcOrd="2" destOrd="0" parTransId="{2B67ECAB-FD74-49F3-B135-76BAD1B821A6}" sibTransId="{A9AFBA59-11E1-4CFB-83F4-30D388EAA8C2}"/>
    <dgm:cxn modelId="{2AB80673-FCC2-4BE6-9CDA-3566422E478F}" srcId="{6BFE8A3E-1555-4F42-A454-E63EBFB0174B}" destId="{85E59A0F-9B3E-4540-8DC2-8F56AA72908B}" srcOrd="1" destOrd="0" parTransId="{9CF4B6FB-951D-4101-A61C-9AC018A5282C}" sibTransId="{9447FDFE-9B00-4C1F-A1C7-05664CC1338F}"/>
    <dgm:cxn modelId="{038ECA76-BA35-4470-BF41-50CDC96A64C5}" srcId="{71E8F44C-4CDD-4F7B-A2E8-4DA5FD82067A}" destId="{033D83A3-A8FE-4B22-81EE-A71630474242}" srcOrd="0" destOrd="0" parTransId="{B71BF3D5-A7B6-4D54-85F9-F8AEFB40BE9C}" sibTransId="{8FD558B7-59BC-4C5D-A05A-850C2A08B7C2}"/>
    <dgm:cxn modelId="{1DD68589-A0D7-4A36-B160-F610355A418B}" type="presOf" srcId="{18A8D9EF-532D-49FC-A7AB-E035B5521718}" destId="{D2F42D4B-D533-4BEC-84AF-5E3F358180DB}" srcOrd="0" destOrd="1" presId="urn:microsoft.com/office/officeart/2005/8/layout/chevron2"/>
    <dgm:cxn modelId="{0E13DB91-0489-483A-A095-10B6D431A32F}" type="presOf" srcId="{EDA11DAA-31B3-4A17-A368-890DC22197E6}" destId="{A95BCFC3-110C-4576-8823-BFFC483D1847}" srcOrd="0" destOrd="1" presId="urn:microsoft.com/office/officeart/2005/8/layout/chevron2"/>
    <dgm:cxn modelId="{DB8BF89E-F344-4A19-AAFC-DD1F6D7561CD}" srcId="{85E59A0F-9B3E-4540-8DC2-8F56AA72908B}" destId="{3C66CF89-4024-4311-A5FE-9D587AF44B59}" srcOrd="0" destOrd="0" parTransId="{2776C398-2AC7-4C6B-AFE9-5C4A760A133A}" sibTransId="{07D27B5B-6192-4427-8CE0-A0DBE197AA93}"/>
    <dgm:cxn modelId="{46447D9F-2BB8-4FCF-B3DF-EB8DBA1A3C2D}" srcId="{E9402F09-D2F4-4720-ACFC-57ECB9B37983}" destId="{A3027DF5-68C2-4793-BA62-3854B2D86E2C}" srcOrd="0" destOrd="0" parTransId="{6D7A0FBA-5E4D-4B40-9FFC-8FD2D8EE5919}" sibTransId="{52D83FDB-F5F1-4EC3-825E-2ADC5D2831C1}"/>
    <dgm:cxn modelId="{B1CF36B4-71D3-442B-B63A-B5C38E2FD745}" srcId="{6BFE8A3E-1555-4F42-A454-E63EBFB0174B}" destId="{71E8F44C-4CDD-4F7B-A2E8-4DA5FD82067A}" srcOrd="0" destOrd="0" parTransId="{FE9D7A93-6848-4A11-93D7-24D2EA1C2115}" sibTransId="{5AD070A0-8F98-41F0-B87F-A43C3DF95713}"/>
    <dgm:cxn modelId="{EA6399BE-1537-4123-9A82-F9E42C0EF565}" type="presOf" srcId="{033D83A3-A8FE-4B22-81EE-A71630474242}" destId="{F6477D9E-A2FD-4C6B-80B2-982BE7537A16}" srcOrd="0" destOrd="0" presId="urn:microsoft.com/office/officeart/2005/8/layout/chevron2"/>
    <dgm:cxn modelId="{F3494FC5-CBDD-49A3-840F-A191ECF43F72}" type="presOf" srcId="{3C66CF89-4024-4311-A5FE-9D587AF44B59}" destId="{035A94F5-0456-4007-9DA3-22557856402E}" srcOrd="0" destOrd="0" presId="urn:microsoft.com/office/officeart/2005/8/layout/chevron2"/>
    <dgm:cxn modelId="{DBC586CA-4CD9-4119-BF33-351D8D979DE2}" type="presOf" srcId="{B6E090E5-8E8F-4D04-8948-163BCD9F4B50}" destId="{035A94F5-0456-4007-9DA3-22557856402E}" srcOrd="0" destOrd="2" presId="urn:microsoft.com/office/officeart/2005/8/layout/chevron2"/>
    <dgm:cxn modelId="{A6EC64D7-FC35-425A-BD19-47F512EEE7FC}" type="presOf" srcId="{C986AE18-0432-451D-8017-926FFE40094F}" destId="{44BAA108-89D1-480B-AA66-77BEC7FAE356}" srcOrd="0" destOrd="0" presId="urn:microsoft.com/office/officeart/2005/8/layout/chevron2"/>
    <dgm:cxn modelId="{9C45DBDD-987F-467E-BE69-8B842B98AFAD}" srcId="{E9402F09-D2F4-4720-ACFC-57ECB9B37983}" destId="{18A8D9EF-532D-49FC-A7AB-E035B5521718}" srcOrd="1" destOrd="0" parTransId="{D45CBA7B-2286-4C50-B04F-3D933D8B1CDE}" sibTransId="{58B2E7A0-17E0-4366-9319-EBEBFBCEA6A7}"/>
    <dgm:cxn modelId="{3D660EEF-7BAF-4768-A924-D8AA9A52EAFE}" srcId="{6BFE8A3E-1555-4F42-A454-E63EBFB0174B}" destId="{C986AE18-0432-451D-8017-926FFE40094F}" srcOrd="2" destOrd="0" parTransId="{B19ED7F3-790F-43A1-BA18-378D3FDA8537}" sibTransId="{3D5C703A-5BFD-4AB0-883E-6604C995D769}"/>
    <dgm:cxn modelId="{7031BDFC-E86B-4160-9200-29FFA9B6FED4}" type="presOf" srcId="{71E8F44C-4CDD-4F7B-A2E8-4DA5FD82067A}" destId="{A2F00335-E6CE-41DF-91A6-C6A147C7279B}" srcOrd="0" destOrd="0" presId="urn:microsoft.com/office/officeart/2005/8/layout/chevron2"/>
    <dgm:cxn modelId="{C40D5CC1-EDD4-444D-8722-D6A45A7A6343}" type="presParOf" srcId="{BCB87F14-3C8B-45E8-AC7C-D47F38E078A1}" destId="{39132DE0-13B2-43E6-ACB0-AA454C1BD83D}" srcOrd="0" destOrd="0" presId="urn:microsoft.com/office/officeart/2005/8/layout/chevron2"/>
    <dgm:cxn modelId="{F73E311C-2FF1-4854-A9D9-84F978C9D579}" type="presParOf" srcId="{39132DE0-13B2-43E6-ACB0-AA454C1BD83D}" destId="{A2F00335-E6CE-41DF-91A6-C6A147C7279B}" srcOrd="0" destOrd="0" presId="urn:microsoft.com/office/officeart/2005/8/layout/chevron2"/>
    <dgm:cxn modelId="{F28CEAE7-746D-46EA-AAB9-66C9640824F4}" type="presParOf" srcId="{39132DE0-13B2-43E6-ACB0-AA454C1BD83D}" destId="{F6477D9E-A2FD-4C6B-80B2-982BE7537A16}" srcOrd="1" destOrd="0" presId="urn:microsoft.com/office/officeart/2005/8/layout/chevron2"/>
    <dgm:cxn modelId="{361C3E6B-9D2A-43E0-B6DE-D2E5EF629A2D}" type="presParOf" srcId="{BCB87F14-3C8B-45E8-AC7C-D47F38E078A1}" destId="{0FA69379-62A2-4B44-AE50-D93861470E8E}" srcOrd="1" destOrd="0" presId="urn:microsoft.com/office/officeart/2005/8/layout/chevron2"/>
    <dgm:cxn modelId="{9AE50AF1-F48C-421D-96F0-1D668BC8299C}" type="presParOf" srcId="{BCB87F14-3C8B-45E8-AC7C-D47F38E078A1}" destId="{F98BEFAC-F0BD-4851-A3E9-DEEB0A965F82}" srcOrd="2" destOrd="0" presId="urn:microsoft.com/office/officeart/2005/8/layout/chevron2"/>
    <dgm:cxn modelId="{F1ADCF3C-766A-421E-B22F-4A8C1F728B22}" type="presParOf" srcId="{F98BEFAC-F0BD-4851-A3E9-DEEB0A965F82}" destId="{DD1D9EC9-36B1-4260-8550-11953C19DF27}" srcOrd="0" destOrd="0" presId="urn:microsoft.com/office/officeart/2005/8/layout/chevron2"/>
    <dgm:cxn modelId="{57BB10CB-BA27-42CB-AC52-EB5FD6EE627F}" type="presParOf" srcId="{F98BEFAC-F0BD-4851-A3E9-DEEB0A965F82}" destId="{035A94F5-0456-4007-9DA3-22557856402E}" srcOrd="1" destOrd="0" presId="urn:microsoft.com/office/officeart/2005/8/layout/chevron2"/>
    <dgm:cxn modelId="{AE2C8856-C61C-4417-B878-77B7C428AE7C}" type="presParOf" srcId="{BCB87F14-3C8B-45E8-AC7C-D47F38E078A1}" destId="{5B8823E1-C1E1-4028-B92E-6CCC300B0C65}" srcOrd="3" destOrd="0" presId="urn:microsoft.com/office/officeart/2005/8/layout/chevron2"/>
    <dgm:cxn modelId="{6571748B-83A6-498B-BBD0-1442942006C8}" type="presParOf" srcId="{BCB87F14-3C8B-45E8-AC7C-D47F38E078A1}" destId="{84E4EE95-9199-4F6C-BBFD-9CA95045DA39}" srcOrd="4" destOrd="0" presId="urn:microsoft.com/office/officeart/2005/8/layout/chevron2"/>
    <dgm:cxn modelId="{34BCD5D3-328D-4AD9-AFB3-F7D453E8B40B}" type="presParOf" srcId="{84E4EE95-9199-4F6C-BBFD-9CA95045DA39}" destId="{44BAA108-89D1-480B-AA66-77BEC7FAE356}" srcOrd="0" destOrd="0" presId="urn:microsoft.com/office/officeart/2005/8/layout/chevron2"/>
    <dgm:cxn modelId="{20EFAB1B-B066-46A0-BBD9-E51F0D0EBDA3}" type="presParOf" srcId="{84E4EE95-9199-4F6C-BBFD-9CA95045DA39}" destId="{A95BCFC3-110C-4576-8823-BFFC483D1847}" srcOrd="1" destOrd="0" presId="urn:microsoft.com/office/officeart/2005/8/layout/chevron2"/>
    <dgm:cxn modelId="{BF0E0B8D-A081-4BA8-87C9-7ECA1E981637}" type="presParOf" srcId="{BCB87F14-3C8B-45E8-AC7C-D47F38E078A1}" destId="{1CD27BF9-8E8F-4695-92CF-8F581F005AE5}" srcOrd="5" destOrd="0" presId="urn:microsoft.com/office/officeart/2005/8/layout/chevron2"/>
    <dgm:cxn modelId="{8361613B-3347-481F-BA78-D47DF042475D}" type="presParOf" srcId="{BCB87F14-3C8B-45E8-AC7C-D47F38E078A1}" destId="{F4E115B3-3BD2-47CE-BE76-077A4B5DF731}" srcOrd="6" destOrd="0" presId="urn:microsoft.com/office/officeart/2005/8/layout/chevron2"/>
    <dgm:cxn modelId="{6FC450C6-59E7-42E4-BCF3-FE1E3CC2CB57}" type="presParOf" srcId="{F4E115B3-3BD2-47CE-BE76-077A4B5DF731}" destId="{F7CE8053-3D29-49C7-A132-00B9210A0326}" srcOrd="0" destOrd="0" presId="urn:microsoft.com/office/officeart/2005/8/layout/chevron2"/>
    <dgm:cxn modelId="{2DF28839-93F3-49ED-B2DD-CFB878FA63BF}" type="presParOf" srcId="{F4E115B3-3BD2-47CE-BE76-077A4B5DF731}" destId="{D2F42D4B-D533-4BEC-84AF-5E3F358180DB}" srcOrd="1" destOrd="0" presId="urn:microsoft.com/office/officeart/2005/8/layout/chevron2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F00335-E6CE-41DF-91A6-C6A147C7279B}">
      <dsp:nvSpPr>
        <dsp:cNvPr id="0" name=""/>
        <dsp:cNvSpPr/>
      </dsp:nvSpPr>
      <dsp:spPr>
        <a:xfrm rot="5400000">
          <a:off x="-151052" y="153261"/>
          <a:ext cx="1007013" cy="704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900" kern="1200" dirty="0"/>
            <a:t>Presentation</a:t>
          </a:r>
          <a:endParaRPr lang="en-US" sz="900" kern="1200" dirty="0"/>
        </a:p>
      </dsp:txBody>
      <dsp:txXfrm rot="-5400000">
        <a:off x="1" y="354664"/>
        <a:ext cx="704909" cy="302104"/>
      </dsp:txXfrm>
    </dsp:sp>
    <dsp:sp modelId="{F6477D9E-A2FD-4C6B-80B2-982BE7537A16}">
      <dsp:nvSpPr>
        <dsp:cNvPr id="0" name=""/>
        <dsp:cNvSpPr/>
      </dsp:nvSpPr>
      <dsp:spPr>
        <a:xfrm rot="5400000">
          <a:off x="2605089" y="-1897971"/>
          <a:ext cx="654558" cy="44549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200" kern="1200" dirty="0" err="1"/>
            <a:t>Graduation</a:t>
          </a:r>
          <a:r>
            <a:rPr lang="nl-NL" sz="1200" kern="1200" dirty="0"/>
            <a:t> Project</a:t>
          </a:r>
          <a:endParaRPr lang="en-US" sz="1200" kern="1200" dirty="0"/>
        </a:p>
      </dsp:txBody>
      <dsp:txXfrm rot="-5400000">
        <a:off x="704909" y="34162"/>
        <a:ext cx="4422966" cy="590652"/>
      </dsp:txXfrm>
    </dsp:sp>
    <dsp:sp modelId="{DD1D9EC9-36B1-4260-8550-11953C19DF27}">
      <dsp:nvSpPr>
        <dsp:cNvPr id="0" name=""/>
        <dsp:cNvSpPr/>
      </dsp:nvSpPr>
      <dsp:spPr>
        <a:xfrm rot="5400000">
          <a:off x="-151052" y="1009614"/>
          <a:ext cx="1007013" cy="704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900" kern="1200" dirty="0"/>
            <a:t>Format</a:t>
          </a:r>
          <a:endParaRPr lang="en-US" sz="900" kern="1200" dirty="0"/>
        </a:p>
      </dsp:txBody>
      <dsp:txXfrm rot="-5400000">
        <a:off x="1" y="1211017"/>
        <a:ext cx="704909" cy="302104"/>
      </dsp:txXfrm>
    </dsp:sp>
    <dsp:sp modelId="{035A94F5-0456-4007-9DA3-22557856402E}">
      <dsp:nvSpPr>
        <dsp:cNvPr id="0" name=""/>
        <dsp:cNvSpPr/>
      </dsp:nvSpPr>
      <dsp:spPr>
        <a:xfrm rot="5400000">
          <a:off x="2605089" y="-1041617"/>
          <a:ext cx="654558" cy="44549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200" kern="1200" dirty="0"/>
            <a:t>Project nature, </a:t>
          </a:r>
          <a:r>
            <a:rPr lang="nl-NL" sz="1200" kern="1200" dirty="0" err="1"/>
            <a:t>innovativeness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200" kern="1200" dirty="0" err="1"/>
            <a:t>Student’s</a:t>
          </a:r>
          <a:r>
            <a:rPr lang="nl-NL" sz="1200" kern="1200" dirty="0"/>
            <a:t> </a:t>
          </a:r>
          <a:r>
            <a:rPr lang="nl-NL" sz="1200" kern="1200" dirty="0" err="1"/>
            <a:t>preference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200" kern="1200" dirty="0" err="1"/>
            <a:t>Expected</a:t>
          </a:r>
          <a:r>
            <a:rPr lang="nl-NL" sz="1200" kern="1200" dirty="0"/>
            <a:t> interest</a:t>
          </a:r>
          <a:endParaRPr lang="en-US" sz="1200" kern="1200" dirty="0"/>
        </a:p>
      </dsp:txBody>
      <dsp:txXfrm rot="-5400000">
        <a:off x="704909" y="890516"/>
        <a:ext cx="4422966" cy="590652"/>
      </dsp:txXfrm>
    </dsp:sp>
    <dsp:sp modelId="{44BAA108-89D1-480B-AA66-77BEC7FAE356}">
      <dsp:nvSpPr>
        <dsp:cNvPr id="0" name=""/>
        <dsp:cNvSpPr/>
      </dsp:nvSpPr>
      <dsp:spPr>
        <a:xfrm rot="5400000">
          <a:off x="-151052" y="1865968"/>
          <a:ext cx="1007013" cy="704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900" kern="1200" dirty="0"/>
            <a:t>Q&amp;A</a:t>
          </a:r>
          <a:endParaRPr lang="en-US" sz="900" kern="1200" dirty="0"/>
        </a:p>
      </dsp:txBody>
      <dsp:txXfrm rot="-5400000">
        <a:off x="1" y="2067371"/>
        <a:ext cx="704909" cy="302104"/>
      </dsp:txXfrm>
    </dsp:sp>
    <dsp:sp modelId="{A95BCFC3-110C-4576-8823-BFFC483D1847}">
      <dsp:nvSpPr>
        <dsp:cNvPr id="0" name=""/>
        <dsp:cNvSpPr/>
      </dsp:nvSpPr>
      <dsp:spPr>
        <a:xfrm rot="5400000">
          <a:off x="2605089" y="-185263"/>
          <a:ext cx="654558" cy="44549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200" kern="1200" dirty="0"/>
            <a:t>Assessors </a:t>
          </a:r>
          <a:r>
            <a:rPr lang="nl-NL" sz="1200" kern="1200" dirty="0" err="1"/>
            <a:t>and</a:t>
          </a:r>
          <a:r>
            <a:rPr lang="nl-NL" sz="1200" kern="1200" dirty="0"/>
            <a:t> </a:t>
          </a:r>
          <a:r>
            <a:rPr lang="nl-NL" sz="1200" kern="1200" dirty="0" err="1"/>
            <a:t>external</a:t>
          </a:r>
          <a:r>
            <a:rPr lang="nl-NL" sz="1200" kern="1200" dirty="0"/>
            <a:t> expert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200" kern="1200" dirty="0" err="1"/>
            <a:t>Audience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200" kern="1200" dirty="0"/>
            <a:t>Student shows </a:t>
          </a:r>
          <a:r>
            <a:rPr lang="nl-NL" sz="1200" kern="1200" dirty="0" err="1"/>
            <a:t>evidence</a:t>
          </a:r>
          <a:r>
            <a:rPr lang="nl-NL" sz="1200" kern="1200" dirty="0"/>
            <a:t> </a:t>
          </a:r>
          <a:r>
            <a:rPr lang="nl-NL" sz="1200" kern="1200" dirty="0" err="1"/>
            <a:t>and</a:t>
          </a:r>
          <a:r>
            <a:rPr lang="nl-NL" sz="1200" kern="1200" dirty="0"/>
            <a:t> performance</a:t>
          </a:r>
          <a:endParaRPr lang="en-US" sz="1200" kern="1200" dirty="0"/>
        </a:p>
      </dsp:txBody>
      <dsp:txXfrm rot="-5400000">
        <a:off x="704909" y="1746870"/>
        <a:ext cx="4422966" cy="590652"/>
      </dsp:txXfrm>
    </dsp:sp>
    <dsp:sp modelId="{F7CE8053-3D29-49C7-A132-00B9210A0326}">
      <dsp:nvSpPr>
        <dsp:cNvPr id="0" name=""/>
        <dsp:cNvSpPr/>
      </dsp:nvSpPr>
      <dsp:spPr>
        <a:xfrm rot="5400000">
          <a:off x="-151052" y="2722322"/>
          <a:ext cx="1007013" cy="704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900" kern="1200" dirty="0" err="1"/>
            <a:t>Sharing</a:t>
          </a:r>
          <a:r>
            <a:rPr lang="nl-NL" sz="900" kern="1200" dirty="0"/>
            <a:t> </a:t>
          </a:r>
          <a:r>
            <a:rPr lang="nl-NL" sz="900" kern="1200" dirty="0" err="1"/>
            <a:t>knowledge</a:t>
          </a:r>
          <a:endParaRPr lang="en-US" sz="900" kern="1200" dirty="0"/>
        </a:p>
      </dsp:txBody>
      <dsp:txXfrm rot="-5400000">
        <a:off x="1" y="2923725"/>
        <a:ext cx="704909" cy="302104"/>
      </dsp:txXfrm>
    </dsp:sp>
    <dsp:sp modelId="{D2F42D4B-D533-4BEC-84AF-5E3F358180DB}">
      <dsp:nvSpPr>
        <dsp:cNvPr id="0" name=""/>
        <dsp:cNvSpPr/>
      </dsp:nvSpPr>
      <dsp:spPr>
        <a:xfrm rot="5400000">
          <a:off x="2605089" y="671089"/>
          <a:ext cx="654558" cy="44549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200" kern="1200" dirty="0" err="1"/>
            <a:t>Early</a:t>
          </a:r>
          <a:r>
            <a:rPr lang="nl-NL" sz="1200" kern="1200" dirty="0"/>
            <a:t> </a:t>
          </a:r>
          <a:r>
            <a:rPr lang="nl-NL" sz="1200" kern="1200" dirty="0" err="1"/>
            <a:t>year</a:t>
          </a:r>
          <a:r>
            <a:rPr lang="nl-NL" sz="1200" kern="1200" dirty="0"/>
            <a:t> </a:t>
          </a:r>
          <a:r>
            <a:rPr lang="nl-NL" sz="1200" kern="1200" dirty="0" err="1"/>
            <a:t>students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200" kern="1200" dirty="0" err="1"/>
            <a:t>Interested</a:t>
          </a:r>
          <a:r>
            <a:rPr lang="nl-NL" sz="1200" kern="1200" dirty="0"/>
            <a:t> </a:t>
          </a:r>
          <a:r>
            <a:rPr lang="nl-NL" sz="1200" kern="1200" dirty="0" err="1"/>
            <a:t>parties</a:t>
          </a:r>
          <a:r>
            <a:rPr lang="nl-NL" sz="1200" kern="1200" dirty="0"/>
            <a:t> </a:t>
          </a:r>
          <a:endParaRPr lang="en-US" sz="1200" kern="1200" dirty="0"/>
        </a:p>
      </dsp:txBody>
      <dsp:txXfrm rot="-5400000">
        <a:off x="704909" y="2603223"/>
        <a:ext cx="4422966" cy="5906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5046B-E3A6-4E43-9D24-8C38ABDF8202}" type="datetimeFigureOut">
              <a:rPr lang="nl-NL"/>
              <a:t>28-9-2022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2CFB6-CBE2-1D40-B0FD-77D0D9479B87}" type="slidenum">
              <a:r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84257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tiff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svg>
</file>

<file path=ppt/media/image34.jpeg>
</file>

<file path=ppt/media/image35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181FFB-193A-004A-8F01-EDDF22D7C2C9}" type="datetimeFigureOut">
              <a:rPr lang="nl-NL" smtClean="0"/>
              <a:t>28-9-2022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E5B985-02CB-C043-BB52-8D24F3A71D81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01874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hict.instructure.com/courses/10884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Klik met de rechtermuisknop op de foto en kies ’afbeelding wijzigen’.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71518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11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624086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12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41255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13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97649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aseline="0" dirty="0" err="1"/>
              <a:t>https</a:t>
            </a:r>
            <a:r>
              <a:rPr lang="nl-NL" baseline="0" dirty="0"/>
              <a:t>://</a:t>
            </a:r>
            <a:r>
              <a:rPr lang="nl-NL" baseline="0" dirty="0" err="1"/>
              <a:t>lms.fhict.nl</a:t>
            </a:r>
            <a:r>
              <a:rPr lang="nl-NL" baseline="0" dirty="0"/>
              <a:t>/stagegids2022/en/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aseline="0" dirty="0" err="1"/>
              <a:t>https</a:t>
            </a:r>
            <a:r>
              <a:rPr lang="nl-NL" baseline="0" dirty="0"/>
              <a:t>://</a:t>
            </a:r>
            <a:r>
              <a:rPr lang="nl-NL" baseline="0" dirty="0" err="1"/>
              <a:t>lms.fhict.nl</a:t>
            </a:r>
            <a:r>
              <a:rPr lang="nl-NL" baseline="0" dirty="0"/>
              <a:t>/stagegids2022/en/</a:t>
            </a:r>
            <a:r>
              <a:rPr lang="nl-NL" baseline="0" dirty="0" err="1"/>
              <a:t>internship-conditions</a:t>
            </a:r>
            <a:r>
              <a:rPr lang="nl-NL" baseline="0" dirty="0"/>
              <a:t>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aseline="0" dirty="0"/>
          </a:p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14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17892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15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1093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option </a:t>
            </a:r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digital portfolio in Canvas (</a:t>
            </a:r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currently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pilot </a:t>
            </a:r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Otherwise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submit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nl-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portfolio as a zip file.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17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625713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18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351004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19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980954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IT </a:t>
            </a:r>
            <a:r>
              <a:rPr lang="nl-NL" dirty="0" err="1"/>
              <a:t>areas</a:t>
            </a:r>
            <a:r>
              <a:rPr lang="nl-NL" dirty="0"/>
              <a:t>: </a:t>
            </a:r>
            <a:r>
              <a:rPr lang="nl-NL" dirty="0" err="1"/>
              <a:t>see</a:t>
            </a:r>
            <a:r>
              <a:rPr lang="nl-NL" dirty="0"/>
              <a:t> </a:t>
            </a:r>
            <a:r>
              <a:rPr lang="nl-NL" dirty="0" err="1"/>
              <a:t>previous</a:t>
            </a:r>
            <a:r>
              <a:rPr lang="nl-NL" dirty="0"/>
              <a:t> slide “</a:t>
            </a:r>
            <a:r>
              <a:rPr lang="nl-NL" dirty="0" err="1"/>
              <a:t>Indication</a:t>
            </a:r>
            <a:r>
              <a:rPr lang="nl-NL" dirty="0"/>
              <a:t> of IT </a:t>
            </a:r>
            <a:r>
              <a:rPr lang="nl-NL" dirty="0" err="1"/>
              <a:t>Areas</a:t>
            </a:r>
            <a:r>
              <a:rPr lang="nl-NL" dirty="0"/>
              <a:t>” </a:t>
            </a:r>
          </a:p>
          <a:p>
            <a:endParaRPr lang="nl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beleidswiki.fhict.nl</a:t>
            </a:r>
            <a:r>
              <a:rPr lang="en-US" dirty="0"/>
              <a:t>/</a:t>
            </a:r>
            <a:r>
              <a:rPr lang="en-US" dirty="0" err="1"/>
              <a:t>doku.php?id</a:t>
            </a:r>
            <a:r>
              <a:rPr lang="en-US" dirty="0"/>
              <a:t>=</a:t>
            </a:r>
            <a:r>
              <a:rPr lang="en-US" dirty="0" err="1"/>
              <a:t>beleidsvoorbereiding:it-gebieden_voor_afstuderen</a:t>
            </a:r>
            <a:endParaRPr lang="en-US" dirty="0"/>
          </a:p>
          <a:p>
            <a:endParaRPr lang="en-US" dirty="0"/>
          </a:p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20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502362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https://beleidswiki.fhict.nl/doku.php?id=beleidsvoorbereiding:it-gebieden_voor_afstuderen</a:t>
            </a:r>
          </a:p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21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62272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Klik per agenda item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Objective</a:t>
            </a:r>
            <a:r>
              <a:rPr lang="nl-NL" dirty="0"/>
              <a:t>: </a:t>
            </a:r>
            <a:br>
              <a:rPr lang="nl-NL" dirty="0"/>
            </a:br>
            <a:r>
              <a:rPr lang="en-US" sz="1200" dirty="0">
                <a:effectLst/>
                <a:latin typeface="Segoe UI" panose="020B0502040204020203" pitchFamily="34" charset="0"/>
              </a:rPr>
              <a:t>Introduction and overview of the renewed graduation process for FHICT Bachelors​</a:t>
            </a:r>
            <a:endParaRPr lang="en-US" sz="1200" dirty="0">
              <a:effectLst/>
              <a:latin typeface="Arial" panose="020B0604020202020204" pitchFamily="34" charset="0"/>
            </a:endParaRPr>
          </a:p>
          <a:p>
            <a:endParaRPr lang="nl-NL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413256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beleidswiki.fhict.nl</a:t>
            </a:r>
            <a:r>
              <a:rPr lang="en-US" dirty="0"/>
              <a:t>/</a:t>
            </a:r>
            <a:r>
              <a:rPr lang="en-US" dirty="0" err="1"/>
              <a:t>doku.php?id</a:t>
            </a:r>
            <a:r>
              <a:rPr lang="en-US" dirty="0"/>
              <a:t>=</a:t>
            </a:r>
            <a:r>
              <a:rPr lang="en-US" dirty="0" err="1"/>
              <a:t>beleidsvoorbereiding:processen_bij_afstuderen</a:t>
            </a:r>
            <a:endParaRPr lang="en-US" dirty="0"/>
          </a:p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22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907854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https</a:t>
            </a:r>
            <a:r>
              <a:rPr lang="nl-NL" dirty="0"/>
              <a:t>://</a:t>
            </a:r>
            <a:r>
              <a:rPr lang="nl-NL" dirty="0" err="1"/>
              <a:t>beleidswiki.fhict.nl</a:t>
            </a:r>
            <a:r>
              <a:rPr lang="nl-NL" dirty="0"/>
              <a:t>/</a:t>
            </a:r>
            <a:r>
              <a:rPr lang="nl-NL" dirty="0" err="1"/>
              <a:t>doku.php?id</a:t>
            </a:r>
            <a:r>
              <a:rPr lang="nl-NL" dirty="0"/>
              <a:t>=</a:t>
            </a:r>
            <a:r>
              <a:rPr lang="nl-NL" dirty="0" err="1"/>
              <a:t>beleidsvoorbereiding:processen_bij_afstuderen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23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556936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nl-NL" dirty="0" err="1"/>
              <a:t>Objective</a:t>
            </a:r>
            <a:r>
              <a:rPr lang="nl-NL" dirty="0"/>
              <a:t> </a:t>
            </a:r>
            <a:r>
              <a:rPr lang="nl-NL" dirty="0" err="1"/>
              <a:t>Midterm</a:t>
            </a:r>
            <a:r>
              <a:rPr lang="nl-NL" dirty="0"/>
              <a:t> Review is Evaluation</a:t>
            </a:r>
            <a:br>
              <a:rPr lang="nl-NL" dirty="0"/>
            </a:br>
            <a:endParaRPr lang="nl-NL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nl-NL" dirty="0"/>
              <a:t>The company coach </a:t>
            </a:r>
            <a:r>
              <a:rPr lang="nl-NL" dirty="0" err="1"/>
              <a:t>provides</a:t>
            </a:r>
            <a:r>
              <a:rPr lang="nl-NL" dirty="0"/>
              <a:t> development </a:t>
            </a:r>
            <a:r>
              <a:rPr lang="nl-NL" dirty="0" err="1"/>
              <a:t>oriented</a:t>
            </a:r>
            <a:r>
              <a:rPr lang="nl-NL" dirty="0"/>
              <a:t> feedback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nl-NL" dirty="0"/>
              <a:t>The student </a:t>
            </a:r>
            <a:r>
              <a:rPr lang="nl-NL" dirty="0" err="1"/>
              <a:t>performs</a:t>
            </a:r>
            <a:r>
              <a:rPr lang="nl-NL" dirty="0"/>
              <a:t> a </a:t>
            </a:r>
            <a:r>
              <a:rPr lang="nl-NL" dirty="0" err="1"/>
              <a:t>self</a:t>
            </a:r>
            <a:r>
              <a:rPr lang="nl-NL" dirty="0"/>
              <a:t> assessment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nl-NL" dirty="0"/>
              <a:t>Both assessors share </a:t>
            </a:r>
            <a:r>
              <a:rPr lang="nl-NL" dirty="0" err="1"/>
              <a:t>their</a:t>
            </a:r>
            <a:r>
              <a:rPr lang="nl-NL" dirty="0"/>
              <a:t> </a:t>
            </a:r>
            <a:r>
              <a:rPr lang="nl-NL" dirty="0" err="1"/>
              <a:t>findings</a:t>
            </a:r>
            <a:r>
              <a:rPr lang="nl-NL" dirty="0"/>
              <a:t> </a:t>
            </a:r>
            <a:r>
              <a:rPr lang="nl-NL" dirty="0" err="1"/>
              <a:t>based</a:t>
            </a:r>
            <a:r>
              <a:rPr lang="nl-NL" dirty="0"/>
              <a:t> on </a:t>
            </a:r>
            <a:r>
              <a:rPr lang="nl-NL" dirty="0" err="1"/>
              <a:t>this</a:t>
            </a:r>
            <a:r>
              <a:rPr lang="nl-NL" dirty="0"/>
              <a:t> input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their</a:t>
            </a:r>
            <a:r>
              <a:rPr lang="nl-NL" dirty="0"/>
              <a:t> </a:t>
            </a:r>
            <a:r>
              <a:rPr lang="nl-NL" dirty="0" err="1"/>
              <a:t>own</a:t>
            </a:r>
            <a:r>
              <a:rPr lang="nl-NL" dirty="0"/>
              <a:t> </a:t>
            </a:r>
            <a:r>
              <a:rPr lang="nl-NL" dirty="0" err="1"/>
              <a:t>observations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student in Canvas </a:t>
            </a:r>
            <a:r>
              <a:rPr lang="nl-NL" dirty="0" err="1"/>
              <a:t>also</a:t>
            </a:r>
            <a:r>
              <a:rPr lang="nl-NL" dirty="0"/>
              <a:t>. </a:t>
            </a:r>
            <a:r>
              <a:rPr lang="nl-NL" dirty="0" err="1"/>
              <a:t>They</a:t>
            </a:r>
            <a:r>
              <a:rPr lang="nl-NL" dirty="0"/>
              <a:t> </a:t>
            </a:r>
            <a:r>
              <a:rPr lang="nl-NL" dirty="0" err="1"/>
              <a:t>explain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 review </a:t>
            </a:r>
            <a:r>
              <a:rPr lang="nl-NL" dirty="0" err="1"/>
              <a:t>and</a:t>
            </a:r>
            <a:r>
              <a:rPr lang="nl-NL" dirty="0"/>
              <a:t> feedback in a </a:t>
            </a:r>
            <a:r>
              <a:rPr lang="nl-NL" dirty="0" err="1"/>
              <a:t>Midterm</a:t>
            </a:r>
            <a:r>
              <a:rPr lang="nl-NL" dirty="0"/>
              <a:t> Review meeting.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nl-NL" dirty="0"/>
              <a:t>Assessors </a:t>
            </a:r>
            <a:r>
              <a:rPr lang="nl-NL" dirty="0" err="1"/>
              <a:t>together</a:t>
            </a:r>
            <a:r>
              <a:rPr lang="nl-NL" dirty="0"/>
              <a:t> </a:t>
            </a:r>
            <a:r>
              <a:rPr lang="nl-NL" dirty="0" err="1"/>
              <a:t>determine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format (demo, </a:t>
            </a:r>
            <a:r>
              <a:rPr lang="nl-NL" dirty="0" err="1"/>
              <a:t>keynote</a:t>
            </a:r>
            <a:r>
              <a:rPr lang="nl-NL" dirty="0"/>
              <a:t>, </a:t>
            </a:r>
            <a:r>
              <a:rPr lang="nl-NL" dirty="0" err="1"/>
              <a:t>lightning</a:t>
            </a:r>
            <a:r>
              <a:rPr lang="nl-NL" dirty="0"/>
              <a:t> talk, poster, ...)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student’s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Graduation</a:t>
            </a:r>
            <a:r>
              <a:rPr lang="nl-NL" dirty="0"/>
              <a:t> Expo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communicate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PLOU S8.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nl-NL" dirty="0" err="1"/>
              <a:t>Weekly</a:t>
            </a:r>
            <a:r>
              <a:rPr lang="nl-NL" dirty="0"/>
              <a:t> update </a:t>
            </a:r>
            <a:r>
              <a:rPr lang="nl-NL" dirty="0" err="1"/>
              <a:t>and</a:t>
            </a:r>
            <a:r>
              <a:rPr lang="nl-NL" dirty="0"/>
              <a:t> feedback </a:t>
            </a:r>
            <a:r>
              <a:rPr lang="nl-NL" dirty="0" err="1"/>
              <a:t>will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processed</a:t>
            </a:r>
            <a:r>
              <a:rPr lang="nl-NL" dirty="0"/>
              <a:t> in </a:t>
            </a:r>
            <a:r>
              <a:rPr lang="nl-NL" dirty="0" err="1"/>
              <a:t>Feedpulse</a:t>
            </a:r>
            <a:r>
              <a:rPr lang="nl-NL" dirty="0"/>
              <a:t>!</a:t>
            </a:r>
          </a:p>
          <a:p>
            <a:endParaRPr lang="en-US" dirty="0"/>
          </a:p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24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228531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beleidswiki.fhict.nl</a:t>
            </a:r>
            <a:r>
              <a:rPr lang="en-US" dirty="0"/>
              <a:t>/</a:t>
            </a:r>
            <a:r>
              <a:rPr lang="en-US" dirty="0" err="1"/>
              <a:t>doku.php?id</a:t>
            </a:r>
            <a:r>
              <a:rPr lang="en-US" dirty="0"/>
              <a:t>=</a:t>
            </a:r>
            <a:r>
              <a:rPr lang="en-US" dirty="0" err="1"/>
              <a:t>en:beleid:beoordeling_afstudeerstage_bachelor&amp;s</a:t>
            </a:r>
            <a:r>
              <a:rPr lang="en-US" dirty="0"/>
              <a:t>[]=%2Agraduation%2A&amp;s[]=%2Aexpo%2A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25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214257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nl-NL" dirty="0"/>
              <a:t>Candidate presents his </a:t>
            </a:r>
            <a:r>
              <a:rPr lang="nl-NL" dirty="0" err="1"/>
              <a:t>graduation</a:t>
            </a:r>
            <a:r>
              <a:rPr lang="nl-NL" dirty="0"/>
              <a:t> project on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Graduation</a:t>
            </a:r>
            <a:r>
              <a:rPr lang="nl-NL" dirty="0"/>
              <a:t> Expo. </a:t>
            </a:r>
            <a:br>
              <a:rPr lang="nl-NL" dirty="0"/>
            </a:br>
            <a:endParaRPr lang="nl-NL" dirty="0"/>
          </a:p>
          <a:p>
            <a:pPr algn="l"/>
            <a:r>
              <a:rPr lang="nl-NL" dirty="0"/>
              <a:t>Presentation format is </a:t>
            </a:r>
            <a:r>
              <a:rPr lang="nl-NL" dirty="0" err="1"/>
              <a:t>determined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assessors, </a:t>
            </a:r>
            <a:r>
              <a:rPr lang="en-US" dirty="0"/>
              <a:t>depending on the project’s nature, innovativeness, student preference and expected interest in the subject.</a:t>
            </a:r>
            <a:br>
              <a:rPr lang="nl-NL" dirty="0"/>
            </a:br>
            <a:endParaRPr lang="nl-NL" dirty="0"/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The presentation is followed by questions from the assessors, the external expert and the audience. </a:t>
            </a:r>
            <a:r>
              <a:rPr lang="en-US" dirty="0">
                <a:solidFill>
                  <a:srgbClr val="000000"/>
                </a:solidFill>
                <a:latin typeface="Lato" panose="020F0502020204030203" pitchFamily="34" charset="0"/>
              </a:rPr>
              <a:t>In his responding the</a:t>
            </a:r>
            <a: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 graduate shows evidence and performance. </a:t>
            </a:r>
            <a:endParaRPr lang="nl-NL" dirty="0"/>
          </a:p>
          <a:p>
            <a:pPr algn="l"/>
            <a:endParaRPr lang="nl-NL" dirty="0"/>
          </a:p>
          <a:p>
            <a:pPr algn="l"/>
            <a:r>
              <a:rPr lang="nl-NL" dirty="0" err="1"/>
              <a:t>Thus</a:t>
            </a:r>
            <a:r>
              <a:rPr lang="nl-NL" dirty="0"/>
              <a:t>, </a:t>
            </a:r>
            <a:r>
              <a:rPr lang="nl-NL" dirty="0" err="1"/>
              <a:t>knowledge</a:t>
            </a:r>
            <a:r>
              <a:rPr lang="nl-NL" dirty="0"/>
              <a:t> is shared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early</a:t>
            </a:r>
            <a:r>
              <a:rPr lang="nl-NL" dirty="0"/>
              <a:t> </a:t>
            </a:r>
            <a:r>
              <a:rPr lang="nl-NL" dirty="0" err="1"/>
              <a:t>years</a:t>
            </a:r>
            <a:r>
              <a:rPr lang="nl-NL" dirty="0"/>
              <a:t> </a:t>
            </a:r>
            <a:r>
              <a:rPr lang="nl-NL" dirty="0" err="1"/>
              <a:t>students</a:t>
            </a:r>
            <a:r>
              <a:rPr lang="nl-NL" dirty="0"/>
              <a:t> get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impression</a:t>
            </a:r>
            <a:r>
              <a:rPr lang="nl-NL" dirty="0"/>
              <a:t> of </a:t>
            </a:r>
            <a:r>
              <a:rPr lang="nl-NL" dirty="0" err="1"/>
              <a:t>graduation</a:t>
            </a:r>
            <a:r>
              <a:rPr lang="nl-NL" dirty="0"/>
              <a:t> level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opportunities</a:t>
            </a:r>
            <a:r>
              <a:rPr lang="nl-NL" dirty="0"/>
              <a:t>. 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Only</a:t>
            </a:r>
            <a:r>
              <a:rPr lang="nl-NL" dirty="0"/>
              <a:t> </a:t>
            </a:r>
            <a:r>
              <a:rPr lang="nl-NL" dirty="0" err="1"/>
              <a:t>students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bad </a:t>
            </a:r>
            <a:r>
              <a:rPr lang="nl-NL" dirty="0" err="1"/>
              <a:t>perspective</a:t>
            </a:r>
            <a:r>
              <a:rPr lang="nl-NL" dirty="0"/>
              <a:t>,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withdraw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 event. </a:t>
            </a:r>
            <a:br>
              <a:rPr lang="nl-NL" dirty="0"/>
            </a:br>
            <a:r>
              <a:rPr lang="nl-NL" dirty="0" err="1"/>
              <a:t>Consequently</a:t>
            </a:r>
            <a:r>
              <a:rPr lang="nl-NL" dirty="0"/>
              <a:t>, </a:t>
            </a:r>
            <a:r>
              <a:rPr lang="nl-NL" dirty="0" err="1"/>
              <a:t>this</a:t>
            </a:r>
            <a:r>
              <a:rPr lang="nl-NL" dirty="0"/>
              <a:t> leads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Unsufficient</a:t>
            </a:r>
            <a:r>
              <a:rPr lang="nl-NL" dirty="0"/>
              <a:t> mark </a:t>
            </a:r>
            <a:r>
              <a:rPr lang="nl-NL" dirty="0" err="1"/>
              <a:t>and</a:t>
            </a:r>
            <a:r>
              <a:rPr lang="nl-NL" dirty="0"/>
              <a:t> restart. </a:t>
            </a:r>
          </a:p>
          <a:p>
            <a:endParaRPr lang="en-US" dirty="0"/>
          </a:p>
          <a:p>
            <a:endParaRPr lang="en-US" dirty="0"/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1" dirty="0"/>
              <a:t>Setup Graduation Expo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nl-NL" dirty="0" err="1"/>
              <a:t>Audience</a:t>
            </a:r>
            <a:r>
              <a:rPr lang="nl-NL" dirty="0"/>
              <a:t> </a:t>
            </a:r>
            <a:r>
              <a:rPr lang="nl-NL" dirty="0" err="1"/>
              <a:t>consist</a:t>
            </a:r>
            <a:r>
              <a:rPr lang="nl-NL" dirty="0"/>
              <a:t> of </a:t>
            </a:r>
            <a:r>
              <a:rPr lang="nl-NL" dirty="0" err="1"/>
              <a:t>interested</a:t>
            </a:r>
            <a:r>
              <a:rPr lang="nl-NL" dirty="0"/>
              <a:t> stakeholders, </a:t>
            </a:r>
            <a:r>
              <a:rPr lang="nl-NL" dirty="0" err="1"/>
              <a:t>external</a:t>
            </a:r>
            <a:r>
              <a:rPr lang="nl-NL" dirty="0"/>
              <a:t> field, </a:t>
            </a:r>
            <a:r>
              <a:rPr lang="nl-NL" dirty="0" err="1"/>
              <a:t>current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potential</a:t>
            </a:r>
            <a:r>
              <a:rPr lang="nl-NL" dirty="0"/>
              <a:t> </a:t>
            </a:r>
            <a:r>
              <a:rPr lang="nl-NL" dirty="0" err="1"/>
              <a:t>students</a:t>
            </a:r>
            <a:r>
              <a:rPr lang="nl-NL" dirty="0"/>
              <a:t>, </a:t>
            </a:r>
            <a:r>
              <a:rPr lang="nl-NL" dirty="0" err="1"/>
              <a:t>teachers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researchers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FHICT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outside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close </a:t>
            </a:r>
            <a:r>
              <a:rPr lang="nl-NL" dirty="0" err="1"/>
              <a:t>relatives</a:t>
            </a:r>
            <a:r>
              <a:rPr lang="nl-NL" dirty="0"/>
              <a:t>.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dirty="0"/>
              <a:t>Presentation can be keynote, presentation or poster presentation,</a:t>
            </a:r>
            <a:r>
              <a:rPr lang="nl-NL" dirty="0"/>
              <a:t> </a:t>
            </a:r>
            <a:r>
              <a:rPr lang="nl-NL" dirty="0" err="1"/>
              <a:t>demonstration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explanation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final</a:t>
            </a:r>
            <a:r>
              <a:rPr lang="nl-NL" dirty="0"/>
              <a:t> product, flashlight etc. 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nl-NL" dirty="0"/>
              <a:t>Expo set up is on 2-3 </a:t>
            </a:r>
            <a:r>
              <a:rPr lang="nl-NL" dirty="0" err="1"/>
              <a:t>days</a:t>
            </a:r>
            <a:r>
              <a:rPr lang="nl-NL" dirty="0"/>
              <a:t>, </a:t>
            </a:r>
            <a:r>
              <a:rPr lang="nl-NL" dirty="0" err="1"/>
              <a:t>thematically</a:t>
            </a:r>
            <a:r>
              <a:rPr lang="nl-NL" dirty="0"/>
              <a:t> </a:t>
            </a:r>
            <a:r>
              <a:rPr lang="nl-NL" dirty="0" err="1"/>
              <a:t>according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HBO-i </a:t>
            </a:r>
            <a:r>
              <a:rPr lang="nl-NL" dirty="0" err="1"/>
              <a:t>architecture</a:t>
            </a:r>
            <a:r>
              <a:rPr lang="nl-NL" dirty="0"/>
              <a:t> </a:t>
            </a:r>
            <a:r>
              <a:rPr lang="nl-NL" dirty="0" err="1"/>
              <a:t>layers</a:t>
            </a:r>
            <a:r>
              <a:rPr lang="nl-NL" dirty="0"/>
              <a:t>.</a:t>
            </a:r>
          </a:p>
          <a:p>
            <a:endParaRPr lang="en-US" b="1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26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357572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beleidswiki.fhict.nl</a:t>
            </a:r>
            <a:r>
              <a:rPr lang="en-US" dirty="0"/>
              <a:t>/</a:t>
            </a:r>
            <a:r>
              <a:rPr lang="en-US" dirty="0" err="1"/>
              <a:t>doku.php?id</a:t>
            </a:r>
            <a:r>
              <a:rPr lang="en-US" dirty="0"/>
              <a:t>=</a:t>
            </a:r>
            <a:r>
              <a:rPr lang="en-US" dirty="0" err="1"/>
              <a:t>en:beleid:beoordeling_afstudeerstage_bachelor&amp;s</a:t>
            </a:r>
            <a:r>
              <a:rPr lang="en-US" dirty="0"/>
              <a:t>[]=%2Agraduation%2A&amp;s[]=%2Aexpo%2A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Assessors collect all input from Canvas and Graduation Expo.</a:t>
            </a:r>
            <a:b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Student has an opportunity to clarify any last questions and uncertainties to the 1st and 2nd assessor and external expert.</a:t>
            </a:r>
            <a:b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Afterwards, the two assessors determine the final mark, with the external expert in an advisory role.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mark is explained and motivated per dimension in t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assessment form.</a:t>
            </a:r>
            <a:b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case of an “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nsatisfactory”, the assessors determine the form and duration of the new graduation assignment. This can be a complete restart, or a more limited assignment with which the student can demonstrate the identified deficiencies.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Tekst</a:t>
            </a:r>
            <a:r>
              <a:rPr lang="en-US" dirty="0"/>
              <a:t> mag </a:t>
            </a:r>
            <a:r>
              <a:rPr lang="en-US" dirty="0" err="1"/>
              <a:t>ingedikt</a:t>
            </a:r>
            <a:r>
              <a:rPr lang="en-US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27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193398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beleidswiki.fhict.nl</a:t>
            </a:r>
            <a:r>
              <a:rPr lang="en-US" dirty="0"/>
              <a:t>/</a:t>
            </a:r>
            <a:r>
              <a:rPr lang="en-US" dirty="0" err="1"/>
              <a:t>doku.php?id</a:t>
            </a:r>
            <a:r>
              <a:rPr lang="en-US" dirty="0"/>
              <a:t>=</a:t>
            </a:r>
            <a:r>
              <a:rPr lang="en-US" dirty="0" err="1"/>
              <a:t>en:beleid:beoordeling_afstudeerstage_bachelor&amp;s</a:t>
            </a:r>
            <a:r>
              <a:rPr lang="en-US" dirty="0"/>
              <a:t>[]=%2Agraduation%2A&amp;s[]=%2Aexpo%2A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Tekst</a:t>
            </a:r>
            <a:r>
              <a:rPr lang="en-US" dirty="0"/>
              <a:t> mag </a:t>
            </a:r>
            <a:r>
              <a:rPr lang="en-US" dirty="0" err="1"/>
              <a:t>ingedikt</a:t>
            </a:r>
            <a:r>
              <a:rPr lang="en-US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28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273957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29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592823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30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620161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31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13651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https://fhict.instructure.com/courses/12801   &gt;&gt; PLOU: update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productiecourse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946634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32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241624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33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3350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https</a:t>
            </a:r>
            <a:r>
              <a:rPr lang="nl-NL" dirty="0"/>
              <a:t>://</a:t>
            </a:r>
            <a:r>
              <a:rPr lang="nl-NL" dirty="0" err="1"/>
              <a:t>beleidswiki.fhict.nl</a:t>
            </a:r>
            <a:r>
              <a:rPr lang="nl-NL" dirty="0"/>
              <a:t>/</a:t>
            </a:r>
            <a:r>
              <a:rPr lang="nl-NL" dirty="0" err="1"/>
              <a:t>doku.php?id</a:t>
            </a:r>
            <a:r>
              <a:rPr lang="nl-NL" dirty="0"/>
              <a:t>=</a:t>
            </a:r>
            <a:r>
              <a:rPr lang="nl-NL" dirty="0" err="1"/>
              <a:t>beleidsvoorbereiding:processen_bij_afstuderen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93836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0000EE"/>
                </a:solidFill>
                <a:effectLst/>
                <a:latin typeface="Segoe UI" panose="020B0502040204020203" pitchFamily="34" charset="0"/>
                <a:hlinkClick r:id="rId3" tooltip="https://fhict.instructure.com/courses/10884"/>
              </a:rPr>
              <a:t>https://fhict.instructure.com/courses/10884</a:t>
            </a:r>
            <a:endParaRPr lang="en-US" dirty="0"/>
          </a:p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40928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fhict.instructure.com</a:t>
            </a:r>
            <a:r>
              <a:rPr lang="en-US" dirty="0"/>
              <a:t>/courses/12002   &gt;&gt; PLOU: update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productiecourse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aseline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1921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96679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https://beleidswiki.fhict.nl/doku.php?id=beleidsvoorbereiding:it-gebieden_voor_afstuderen</a:t>
            </a:r>
          </a:p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972323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5B985-02CB-C043-BB52-8D24F3A71D81}" type="slidenum">
              <a:rPr lang="nl-NL" smtClean="0"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44723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d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84548843-C499-E245-95D4-C33008F15D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400" y="1400400"/>
            <a:ext cx="8722800" cy="856800"/>
          </a:xfrm>
          <a:prstGeom prst="rect">
            <a:avLst/>
          </a:prstGeom>
          <a:solidFill>
            <a:srgbClr val="E5067E"/>
          </a:solidFill>
        </p:spPr>
        <p:txBody>
          <a:bodyPr lIns="180000" tIns="108000" rIns="180000" bIns="108000"/>
          <a:lstStyle>
            <a:lvl1pPr>
              <a:defRPr cap="all" baseline="0">
                <a:solidFill>
                  <a:schemeClr val="bg1">
                    <a:alpha val="94000"/>
                  </a:schemeClr>
                </a:solidFill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10" name="Tijdelijke aanduiding voor inhoud 1">
            <a:extLst>
              <a:ext uri="{FF2B5EF4-FFF2-40B4-BE49-F238E27FC236}">
                <a16:creationId xmlns:a16="http://schemas.microsoft.com/office/drawing/2014/main" id="{C3A00F72-3AB5-E14B-B4B6-C3FE088A9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400" y="2331719"/>
            <a:ext cx="8722799" cy="1743013"/>
          </a:xfrm>
        </p:spPr>
        <p:txBody>
          <a:bodyPr/>
          <a:lstStyle>
            <a:lvl1pPr>
              <a:buFontTx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3743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-vervolgbl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84548843-C499-E245-95D4-C33008F15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335" y="713492"/>
            <a:ext cx="6837329" cy="710552"/>
          </a:xfrm>
          <a:prstGeom prst="rect">
            <a:avLst/>
          </a:prstGeom>
          <a:solidFill>
            <a:srgbClr val="E5067E"/>
          </a:solidFill>
        </p:spPr>
        <p:txBody>
          <a:bodyPr lIns="180000" tIns="108000" rIns="180000" bIns="108000"/>
          <a:lstStyle>
            <a:lvl1pPr algn="ctr">
              <a:defRPr cap="none" baseline="0">
                <a:solidFill>
                  <a:schemeClr val="bg1">
                    <a:alpha val="94000"/>
                  </a:schemeClr>
                </a:solidFill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10" name="Tijdelijke aanduiding voor inhoud 1">
            <a:extLst>
              <a:ext uri="{FF2B5EF4-FFF2-40B4-BE49-F238E27FC236}">
                <a16:creationId xmlns:a16="http://schemas.microsoft.com/office/drawing/2014/main" id="{C3A00F72-3AB5-E14B-B4B6-C3FE088A9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400" y="2331719"/>
            <a:ext cx="8722799" cy="1743013"/>
          </a:xfrm>
        </p:spPr>
        <p:txBody>
          <a:bodyPr/>
          <a:lstStyle>
            <a:lvl1pPr>
              <a:buFontTx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68099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volgblad-teks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ep 7">
            <a:extLst>
              <a:ext uri="{FF2B5EF4-FFF2-40B4-BE49-F238E27FC236}">
                <a16:creationId xmlns:a16="http://schemas.microsoft.com/office/drawing/2014/main" id="{7C06934E-A075-7845-BB4E-AAE4CF3EA6E8}"/>
              </a:ext>
            </a:extLst>
          </p:cNvPr>
          <p:cNvGrpSpPr/>
          <p:nvPr userDrawn="1"/>
        </p:nvGrpSpPr>
        <p:grpSpPr>
          <a:xfrm>
            <a:off x="0" y="0"/>
            <a:ext cx="2836273" cy="5143500"/>
            <a:chOff x="0" y="0"/>
            <a:chExt cx="2836273" cy="5143500"/>
          </a:xfrm>
        </p:grpSpPr>
        <p:pic>
          <p:nvPicPr>
            <p:cNvPr id="5" name="Afbeelding 4">
              <a:extLst>
                <a:ext uri="{FF2B5EF4-FFF2-40B4-BE49-F238E27FC236}">
                  <a16:creationId xmlns:a16="http://schemas.microsoft.com/office/drawing/2014/main" id="{459C7E66-5A95-1148-B1D4-7D0B652E4E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836273" cy="5143500"/>
            </a:xfrm>
            <a:prstGeom prst="rect">
              <a:avLst/>
            </a:prstGeom>
          </p:spPr>
        </p:pic>
        <p:pic>
          <p:nvPicPr>
            <p:cNvPr id="7" name="Afbeelding 6">
              <a:extLst>
                <a:ext uri="{FF2B5EF4-FFF2-40B4-BE49-F238E27FC236}">
                  <a16:creationId xmlns:a16="http://schemas.microsoft.com/office/drawing/2014/main" id="{E6799627-D651-6E4F-90A7-EC4B2E4931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1300" y="4199029"/>
              <a:ext cx="709200" cy="70920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41300" y="411490"/>
            <a:ext cx="7440928" cy="710552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2007983" y="1487058"/>
            <a:ext cx="6776221" cy="2534400"/>
          </a:xfrm>
        </p:spPr>
        <p:txBody>
          <a:bodyPr/>
          <a:lstStyle>
            <a:lvl1pPr>
              <a:defRPr sz="200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defRPr>
            </a:lvl1pPr>
            <a:lvl2pPr marL="666750" indent="-209550"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volgblad-tekst-1-turqo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ep 7">
            <a:extLst>
              <a:ext uri="{FF2B5EF4-FFF2-40B4-BE49-F238E27FC236}">
                <a16:creationId xmlns:a16="http://schemas.microsoft.com/office/drawing/2014/main" id="{7C06934E-A075-7845-BB4E-AAE4CF3EA6E8}"/>
              </a:ext>
            </a:extLst>
          </p:cNvPr>
          <p:cNvGrpSpPr/>
          <p:nvPr userDrawn="1"/>
        </p:nvGrpSpPr>
        <p:grpSpPr>
          <a:xfrm>
            <a:off x="0" y="0"/>
            <a:ext cx="2836273" cy="5143500"/>
            <a:chOff x="0" y="0"/>
            <a:chExt cx="2836273" cy="5143500"/>
          </a:xfrm>
        </p:grpSpPr>
        <p:pic>
          <p:nvPicPr>
            <p:cNvPr id="5" name="Afbeelding 4">
              <a:extLst>
                <a:ext uri="{FF2B5EF4-FFF2-40B4-BE49-F238E27FC236}">
                  <a16:creationId xmlns:a16="http://schemas.microsoft.com/office/drawing/2014/main" id="{459C7E66-5A95-1148-B1D4-7D0B652E4E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836273" cy="5143500"/>
            </a:xfrm>
            <a:prstGeom prst="rect">
              <a:avLst/>
            </a:prstGeom>
          </p:spPr>
        </p:pic>
        <p:pic>
          <p:nvPicPr>
            <p:cNvPr id="7" name="Afbeelding 6">
              <a:extLst>
                <a:ext uri="{FF2B5EF4-FFF2-40B4-BE49-F238E27FC236}">
                  <a16:creationId xmlns:a16="http://schemas.microsoft.com/office/drawing/2014/main" id="{E6799627-D651-6E4F-90A7-EC4B2E4931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1300" y="4199029"/>
              <a:ext cx="709200" cy="70920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41300" y="411490"/>
            <a:ext cx="7440928" cy="710552"/>
          </a:xfrm>
          <a:prstGeom prst="rect">
            <a:avLst/>
          </a:prstGeom>
          <a:solidFill>
            <a:srgbClr val="4E9D96"/>
          </a:solidFill>
        </p:spPr>
        <p:txBody>
          <a:bodyPr/>
          <a:lstStyle>
            <a:lvl1pPr algn="l">
              <a:defRPr/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2007983" y="1487058"/>
            <a:ext cx="6776221" cy="2534400"/>
          </a:xfrm>
        </p:spPr>
        <p:txBody>
          <a:bodyPr/>
          <a:lstStyle>
            <a:lvl1pPr>
              <a:defRPr sz="200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defRPr>
            </a:lvl1pPr>
            <a:lvl2pPr marL="666750" indent="-209550"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</p:txBody>
      </p:sp>
    </p:spTree>
    <p:extLst>
      <p:ext uri="{BB962C8B-B14F-4D97-AF65-F5344CB8AC3E}">
        <p14:creationId xmlns:p14="http://schemas.microsoft.com/office/powerpoint/2010/main" val="2483027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volgblad-tekst-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ep 7">
            <a:extLst>
              <a:ext uri="{FF2B5EF4-FFF2-40B4-BE49-F238E27FC236}">
                <a16:creationId xmlns:a16="http://schemas.microsoft.com/office/drawing/2014/main" id="{7C06934E-A075-7845-BB4E-AAE4CF3EA6E8}"/>
              </a:ext>
            </a:extLst>
          </p:cNvPr>
          <p:cNvGrpSpPr/>
          <p:nvPr userDrawn="1"/>
        </p:nvGrpSpPr>
        <p:grpSpPr>
          <a:xfrm>
            <a:off x="0" y="0"/>
            <a:ext cx="2836273" cy="5143500"/>
            <a:chOff x="0" y="0"/>
            <a:chExt cx="2836273" cy="5143500"/>
          </a:xfrm>
        </p:grpSpPr>
        <p:pic>
          <p:nvPicPr>
            <p:cNvPr id="5" name="Afbeelding 4">
              <a:extLst>
                <a:ext uri="{FF2B5EF4-FFF2-40B4-BE49-F238E27FC236}">
                  <a16:creationId xmlns:a16="http://schemas.microsoft.com/office/drawing/2014/main" id="{459C7E66-5A95-1148-B1D4-7D0B652E4E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836273" cy="5143500"/>
            </a:xfrm>
            <a:prstGeom prst="rect">
              <a:avLst/>
            </a:prstGeom>
          </p:spPr>
        </p:pic>
        <p:pic>
          <p:nvPicPr>
            <p:cNvPr id="7" name="Afbeelding 6">
              <a:extLst>
                <a:ext uri="{FF2B5EF4-FFF2-40B4-BE49-F238E27FC236}">
                  <a16:creationId xmlns:a16="http://schemas.microsoft.com/office/drawing/2014/main" id="{E6799627-D651-6E4F-90A7-EC4B2E4931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1300" y="4199029"/>
              <a:ext cx="709200" cy="70920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41300" y="411490"/>
            <a:ext cx="7440928" cy="710552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2007983" y="1487058"/>
            <a:ext cx="2970417" cy="2534400"/>
          </a:xfrm>
        </p:spPr>
        <p:txBody>
          <a:bodyPr/>
          <a:lstStyle>
            <a:lvl1pPr>
              <a:defRPr sz="200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defRPr>
            </a:lvl1pPr>
            <a:lvl2pPr marL="666750" indent="-209550"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</p:txBody>
      </p:sp>
    </p:spTree>
    <p:extLst>
      <p:ext uri="{BB962C8B-B14F-4D97-AF65-F5344CB8AC3E}">
        <p14:creationId xmlns:p14="http://schemas.microsoft.com/office/powerpoint/2010/main" val="319623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volgblad-tekst-foto-turqo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ep 7">
            <a:extLst>
              <a:ext uri="{FF2B5EF4-FFF2-40B4-BE49-F238E27FC236}">
                <a16:creationId xmlns:a16="http://schemas.microsoft.com/office/drawing/2014/main" id="{7C06934E-A075-7845-BB4E-AAE4CF3EA6E8}"/>
              </a:ext>
            </a:extLst>
          </p:cNvPr>
          <p:cNvGrpSpPr/>
          <p:nvPr userDrawn="1"/>
        </p:nvGrpSpPr>
        <p:grpSpPr>
          <a:xfrm>
            <a:off x="0" y="0"/>
            <a:ext cx="2836273" cy="5143500"/>
            <a:chOff x="0" y="0"/>
            <a:chExt cx="2836273" cy="5143500"/>
          </a:xfrm>
        </p:grpSpPr>
        <p:pic>
          <p:nvPicPr>
            <p:cNvPr id="5" name="Afbeelding 4">
              <a:extLst>
                <a:ext uri="{FF2B5EF4-FFF2-40B4-BE49-F238E27FC236}">
                  <a16:creationId xmlns:a16="http://schemas.microsoft.com/office/drawing/2014/main" id="{459C7E66-5A95-1148-B1D4-7D0B652E4E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836273" cy="5143500"/>
            </a:xfrm>
            <a:prstGeom prst="rect">
              <a:avLst/>
            </a:prstGeom>
          </p:spPr>
        </p:pic>
        <p:pic>
          <p:nvPicPr>
            <p:cNvPr id="7" name="Afbeelding 6">
              <a:extLst>
                <a:ext uri="{FF2B5EF4-FFF2-40B4-BE49-F238E27FC236}">
                  <a16:creationId xmlns:a16="http://schemas.microsoft.com/office/drawing/2014/main" id="{E6799627-D651-6E4F-90A7-EC4B2E4931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1300" y="4199029"/>
              <a:ext cx="709200" cy="70920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41300" y="411490"/>
            <a:ext cx="7440928" cy="710552"/>
          </a:xfrm>
          <a:prstGeom prst="rect">
            <a:avLst/>
          </a:prstGeom>
          <a:solidFill>
            <a:srgbClr val="4E9D96"/>
          </a:solidFill>
        </p:spPr>
        <p:txBody>
          <a:bodyPr/>
          <a:lstStyle>
            <a:lvl1pPr algn="l">
              <a:defRPr/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2007983" y="1487058"/>
            <a:ext cx="2970417" cy="2534400"/>
          </a:xfrm>
        </p:spPr>
        <p:txBody>
          <a:bodyPr/>
          <a:lstStyle>
            <a:lvl1pPr>
              <a:defRPr sz="200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defRPr>
            </a:lvl1pPr>
            <a:lvl2pPr marL="666750" indent="-209550"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</p:txBody>
      </p:sp>
    </p:spTree>
    <p:extLst>
      <p:ext uri="{BB962C8B-B14F-4D97-AF65-F5344CB8AC3E}">
        <p14:creationId xmlns:p14="http://schemas.microsoft.com/office/powerpoint/2010/main" val="11705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ussenblad-titel">
    <p:bg>
      <p:bgPr>
        <a:solidFill>
          <a:srgbClr val="66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94018" y="2216474"/>
            <a:ext cx="6102132" cy="710552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 dirty="0"/>
              <a:t>Titelstijl van model bewerken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0F02FC1C-5429-D14B-AB13-4F65F4982F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EB5D86F-FF4B-6F45-8B65-61D315A61F6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6307727" y="0"/>
            <a:ext cx="2836273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ussenblad-titel-turqoise">
    <p:bg>
      <p:bgPr>
        <a:solidFill>
          <a:srgbClr val="66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FEB5D86F-FF4B-6F45-8B65-61D315A61F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6307727" y="0"/>
            <a:ext cx="2836273" cy="514350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0F02FC1C-5429-D14B-AB13-4F65F4982F2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94018" y="2216474"/>
            <a:ext cx="6102132" cy="710552"/>
          </a:xfrm>
          <a:prstGeom prst="rect">
            <a:avLst/>
          </a:prstGeom>
          <a:solidFill>
            <a:srgbClr val="4E9D96"/>
          </a:solidFill>
        </p:spPr>
        <p:txBody>
          <a:bodyPr/>
          <a:lstStyle>
            <a:lvl1pPr algn="l">
              <a:defRPr/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0624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ot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8A9C812-2E58-0645-A293-BECF92250576}"/>
              </a:ext>
            </a:extLst>
          </p:cNvPr>
          <p:cNvSpPr/>
          <p:nvPr userDrawn="1"/>
        </p:nvSpPr>
        <p:spPr>
          <a:xfrm>
            <a:off x="0" y="0"/>
            <a:ext cx="9144000" cy="4089600"/>
          </a:xfrm>
          <a:prstGeom prst="rect">
            <a:avLst/>
          </a:prstGeom>
          <a:solidFill>
            <a:srgbClr val="6633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Tijdelijke aanduiding voor inhoud 1">
            <a:extLst>
              <a:ext uri="{FF2B5EF4-FFF2-40B4-BE49-F238E27FC236}">
                <a16:creationId xmlns:a16="http://schemas.microsoft.com/office/drawing/2014/main" id="{E6F7F96C-6BFF-6F43-9987-44ED1DB5F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400" y="1200151"/>
            <a:ext cx="8722799" cy="2874582"/>
          </a:xfrm>
        </p:spPr>
        <p:txBody>
          <a:bodyPr/>
          <a:lstStyle>
            <a:lvl1pPr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24" name="Tijdelijke aanduiding voor inhoud 2">
            <a:extLst>
              <a:ext uri="{FF2B5EF4-FFF2-40B4-BE49-F238E27FC236}">
                <a16:creationId xmlns:a16="http://schemas.microsoft.com/office/drawing/2014/main" id="{FC0CC26D-4375-804A-A98F-81E6E01505AC}"/>
              </a:ext>
            </a:extLst>
          </p:cNvPr>
          <p:cNvSpPr txBox="1">
            <a:spLocks/>
          </p:cNvSpPr>
          <p:nvPr userDrawn="1"/>
        </p:nvSpPr>
        <p:spPr>
          <a:xfrm>
            <a:off x="2769607" y="4236031"/>
            <a:ext cx="6183880" cy="74617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10" name="Tijdelijke aanduiding voor inhoud 3">
            <a:extLst>
              <a:ext uri="{FF2B5EF4-FFF2-40B4-BE49-F238E27FC236}">
                <a16:creationId xmlns:a16="http://schemas.microsoft.com/office/drawing/2014/main" id="{CFDF3A75-0FAB-4F4F-9617-610FEDF2CE7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43591" y="4272566"/>
            <a:ext cx="5509896" cy="673100"/>
          </a:xfrm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1200">
                <a:latin typeface="Arial"/>
                <a:cs typeface="Arial"/>
              </a:defRPr>
            </a:lvl1pPr>
            <a:lvl2pPr marL="457200" indent="0">
              <a:buFontTx/>
              <a:buNone/>
              <a:defRPr sz="1200">
                <a:latin typeface="Arial"/>
                <a:cs typeface="Arial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/>
              <a:t>Gegevens afzender (denk aan: naam, contactgegevens, opleiding, enz.)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6F667120-90A3-E741-801D-CCE9CA950A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4000" y="4269391"/>
            <a:ext cx="1082675" cy="676275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6B194AF8-CA44-6F40-AF4A-D5B65EF5164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237" y="4259118"/>
            <a:ext cx="709635" cy="70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633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212400" y="279724"/>
            <a:ext cx="8722800" cy="710552"/>
          </a:xfrm>
          <a:prstGeom prst="rect">
            <a:avLst/>
          </a:prstGeom>
          <a:solidFill>
            <a:srgbClr val="E5067E"/>
          </a:solidFill>
        </p:spPr>
        <p:txBody>
          <a:bodyPr vert="horz" lIns="180000" tIns="108000" rIns="180000" bIns="108000" rtlCol="0" anchor="ctr">
            <a:spAutoFit/>
          </a:bodyPr>
          <a:lstStyle/>
          <a:p>
            <a:r>
              <a:rPr lang="nl-NL" dirty="0"/>
              <a:t>TITEL VAN PRESENTATIE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212400" y="1200151"/>
            <a:ext cx="8722799" cy="28745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sjabloon te bewerken</a:t>
            </a:r>
          </a:p>
        </p:txBody>
      </p:sp>
      <p:sp>
        <p:nvSpPr>
          <p:cNvPr id="10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494000" y="4630341"/>
            <a:ext cx="63648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nl-NL" dirty="0"/>
          </a:p>
        </p:txBody>
      </p:sp>
      <p:sp>
        <p:nvSpPr>
          <p:cNvPr id="11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103600" y="4629600"/>
            <a:ext cx="82979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CC1A7FFB-7E9A-E347-8F80-8E2C647B3625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99562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5" r:id="rId2"/>
    <p:sldLayoutId id="2147483832" r:id="rId3"/>
    <p:sldLayoutId id="2147483876" r:id="rId4"/>
    <p:sldLayoutId id="2147483874" r:id="rId5"/>
    <p:sldLayoutId id="2147483877" r:id="rId6"/>
    <p:sldLayoutId id="2147483834" r:id="rId7"/>
    <p:sldLayoutId id="2147483878" r:id="rId8"/>
    <p:sldLayoutId id="2147483873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b="1" kern="1200" baseline="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222250" indent="-222250" algn="l" defTabSz="457200" rtl="0" eaLnBrk="1" latinLnBrk="0" hangingPunct="1">
        <a:spcBef>
          <a:spcPct val="20000"/>
        </a:spcBef>
        <a:buFont typeface="Wingdings" pitchFamily="2" charset="2"/>
        <a:buChar char="§"/>
        <a:tabLst/>
        <a:defRPr sz="2400" kern="1200">
          <a:solidFill>
            <a:srgbClr val="663366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22.tiff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ictresearchmethods.nl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ms.fhict.nl/stagegids2022/en/internship-conditions/" TargetMode="External"/><Relationship Id="rId5" Type="http://schemas.openxmlformats.org/officeDocument/2006/relationships/hyperlink" Target="https://lms.fhict.nl/stagegids2022/en/" TargetMode="External"/><Relationship Id="rId4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eg"/><Relationship Id="rId5" Type="http://schemas.openxmlformats.org/officeDocument/2006/relationships/image" Target="../media/image13.png"/><Relationship Id="rId4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beleidswiki.fhict.nl/doku.php?id=beleidsvoorbereiding:it-gebieden_voor_afstuderen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beleidswiki.fhict.nl/doku.php?id=beleidsvoorbereiding:it-gebieden_voor_afstuderen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beleidswiki.fhict.nl/doku.php?id=beleid:processen_bij_afstuderen" TargetMode="Externa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.jpeg"/><Relationship Id="rId9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7" Type="http://schemas.openxmlformats.org/officeDocument/2006/relationships/hyperlink" Target="https://beleidswiki.fhict.nl/doku.php?id=en:beleid:beoordeling_afstudeerstage_bachelor&amp;s%5b%5d=%2Agraduation%2A&amp;s%5b%5d=%2Aexpo%2A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1.xml"/><Relationship Id="rId5" Type="http://schemas.openxmlformats.org/officeDocument/2006/relationships/hyperlink" Target="https://beleidswiki.fhict.nl/doku.php?id=en:beleid:beoordeling_afstudeerstage_bachelor&amp;s%5b%5d=%2Agraduation%2A&amp;s%5b%5d=%2Aexpo%2A" TargetMode="External"/><Relationship Id="rId10" Type="http://schemas.microsoft.com/office/2007/relationships/diagramDrawing" Target="../diagrams/drawing1.xml"/><Relationship Id="rId4" Type="http://schemas.openxmlformats.org/officeDocument/2006/relationships/image" Target="../media/image2.jpeg"/><Relationship Id="rId9" Type="http://schemas.openxmlformats.org/officeDocument/2006/relationships/diagramColors" Target="../diagrams/colors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2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2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studentdeskfhict-teamB@fontys.nl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fhict.instructure.com/courses/1280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2.jpe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fontys.nl/Over-Fontys/Fontys-Hogeschool-ICT/Stage-en-Afstuderen.htm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asam.fhict.nl/student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hict.instructure.com/courses/12802" TargetMode="External"/><Relationship Id="rId11" Type="http://schemas.openxmlformats.org/officeDocument/2006/relationships/hyperlink" Target="http://www.studyabroadfontysict.nl/" TargetMode="External"/><Relationship Id="rId5" Type="http://schemas.openxmlformats.org/officeDocument/2006/relationships/image" Target="../media/image13.png"/><Relationship Id="rId10" Type="http://schemas.openxmlformats.org/officeDocument/2006/relationships/hyperlink" Target="https://studentplusmenukaart.fhict.nl/" TargetMode="External"/><Relationship Id="rId4" Type="http://schemas.openxmlformats.org/officeDocument/2006/relationships/image" Target="../media/image2.jpeg"/><Relationship Id="rId9" Type="http://schemas.openxmlformats.org/officeDocument/2006/relationships/hyperlink" Target="https://praktijkopdrachten.fhict.nl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partnersfontysict.nl/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eleidswiki.fhict.nl/doku.php?id=beleid:processen_bij_afstudere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hict.instructure.com/courses/10884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10" Type="http://schemas.openxmlformats.org/officeDocument/2006/relationships/image" Target="../media/image20.png"/><Relationship Id="rId4" Type="http://schemas.openxmlformats.org/officeDocument/2006/relationships/image" Target="../media/image15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hbo-i.nl/publicaties-domeinbeschrijving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beleidswiki.fhict.nl/doku.php?id=en:beleid:criteria_voor_stage_en_afstudere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sam.fhict.nl/student/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2.jpeg"/><Relationship Id="rId9" Type="http://schemas.openxmlformats.org/officeDocument/2006/relationships/hyperlink" Target="https://portal.fhict.nl/Studentenplein/LMC/_layouts/15/WopiFrame.aspx?sourcedoc=/Studentenplein/LMC/2223vj/Graduation/Project%20Proposal%20Template%20v1.2.docx&amp;action=defaul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eleidswiki.fhict.nl/doku.php?id=beleidsvoorbereiding:it-gebieden_voor_afstudere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40E409ED-9701-924E-AFC9-41B5D6E4EF2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75119" y="0"/>
            <a:ext cx="7468881" cy="5158966"/>
          </a:xfrm>
          <a:prstGeom prst="rect">
            <a:avLst/>
          </a:prstGeom>
        </p:spPr>
      </p:pic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81418" y="-3184"/>
            <a:ext cx="2844800" cy="5158966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9AF0111-0BF8-8649-9589-62F20F859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401" y="525513"/>
            <a:ext cx="3165257" cy="710552"/>
          </a:xfrm>
        </p:spPr>
        <p:txBody>
          <a:bodyPr wrap="square">
            <a:spAutoFit/>
          </a:bodyPr>
          <a:lstStyle/>
          <a:p>
            <a:r>
              <a:rPr lang="nl-NL" dirty="0" err="1"/>
              <a:t>Graduation</a:t>
            </a:r>
            <a:endParaRPr lang="nl-NL" dirty="0"/>
          </a:p>
        </p:txBody>
      </p:sp>
      <p:grpSp>
        <p:nvGrpSpPr>
          <p:cNvPr id="16" name="Groep 15">
            <a:extLst>
              <a:ext uri="{FF2B5EF4-FFF2-40B4-BE49-F238E27FC236}">
                <a16:creationId xmlns:a16="http://schemas.microsoft.com/office/drawing/2014/main" id="{4CB36421-1A44-8A41-8F13-8A78D55C76E1}"/>
              </a:ext>
            </a:extLst>
          </p:cNvPr>
          <p:cNvGrpSpPr/>
          <p:nvPr/>
        </p:nvGrpSpPr>
        <p:grpSpPr>
          <a:xfrm>
            <a:off x="279400" y="4172598"/>
            <a:ext cx="1819796" cy="710552"/>
            <a:chOff x="279400" y="4172598"/>
            <a:chExt cx="1819796" cy="710552"/>
          </a:xfrm>
        </p:grpSpPr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FE7F8CD0-C999-A340-BDE8-CF0E60225C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9400" y="4172598"/>
              <a:ext cx="710552" cy="710552"/>
            </a:xfrm>
            <a:prstGeom prst="rect">
              <a:avLst/>
            </a:prstGeom>
          </p:spPr>
        </p:pic>
        <p:pic>
          <p:nvPicPr>
            <p:cNvPr id="12" name="Afbeelding 11">
              <a:extLst>
                <a:ext uri="{FF2B5EF4-FFF2-40B4-BE49-F238E27FC236}">
                  <a16:creationId xmlns:a16="http://schemas.microsoft.com/office/drawing/2014/main" id="{9AC7E74F-EDAF-3049-BC49-218FDB5E8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61800" y="4173274"/>
              <a:ext cx="1137396" cy="709200"/>
            </a:xfrm>
            <a:prstGeom prst="rect">
              <a:avLst/>
            </a:prstGeom>
          </p:spPr>
        </p:pic>
      </p:grpSp>
      <p:sp>
        <p:nvSpPr>
          <p:cNvPr id="3" name="Titel 1">
            <a:extLst>
              <a:ext uri="{FF2B5EF4-FFF2-40B4-BE49-F238E27FC236}">
                <a16:creationId xmlns:a16="http://schemas.microsoft.com/office/drawing/2014/main" id="{208A9FA5-A53B-698B-3A09-40A39D7F2293}"/>
              </a:ext>
            </a:extLst>
          </p:cNvPr>
          <p:cNvSpPr txBox="1">
            <a:spLocks/>
          </p:cNvSpPr>
          <p:nvPr/>
        </p:nvSpPr>
        <p:spPr>
          <a:xfrm>
            <a:off x="279401" y="1420585"/>
            <a:ext cx="2451273" cy="648997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sz="2800" cap="none" dirty="0">
                <a:solidFill>
                  <a:srgbClr val="663366">
                    <a:alpha val="94000"/>
                  </a:srgbClr>
                </a:solidFill>
              </a:rPr>
              <a:t>Spring 2023</a:t>
            </a:r>
            <a:endParaRPr lang="nl-NL" dirty="0">
              <a:solidFill>
                <a:srgbClr val="663366">
                  <a:alpha val="94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06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20">
            <a:extLst>
              <a:ext uri="{FF2B5EF4-FFF2-40B4-BE49-F238E27FC236}">
                <a16:creationId xmlns:a16="http://schemas.microsoft.com/office/drawing/2014/main" id="{F7DDF70B-5B12-F336-6B86-9D1482C3417D}"/>
              </a:ext>
            </a:extLst>
          </p:cNvPr>
          <p:cNvCxnSpPr>
            <a:cxnSpLocks/>
          </p:cNvCxnSpPr>
          <p:nvPr/>
        </p:nvCxnSpPr>
        <p:spPr>
          <a:xfrm>
            <a:off x="1700057" y="3427424"/>
            <a:ext cx="1463765" cy="588359"/>
          </a:xfrm>
          <a:prstGeom prst="straightConnector1">
            <a:avLst/>
          </a:prstGeom>
          <a:ln w="57150">
            <a:solidFill>
              <a:srgbClr val="E5007D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1" y="410400"/>
            <a:ext cx="2603499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cap="none" dirty="0"/>
              <a:t>Complexity</a:t>
            </a:r>
            <a:endParaRPr lang="nl-NL" cap="none" dirty="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13665-3533-B81C-B13A-1FF91CADAC83}"/>
              </a:ext>
            </a:extLst>
          </p:cNvPr>
          <p:cNvSpPr txBox="1">
            <a:spLocks/>
          </p:cNvSpPr>
          <p:nvPr/>
        </p:nvSpPr>
        <p:spPr>
          <a:xfrm>
            <a:off x="4436499" y="1923678"/>
            <a:ext cx="3549012" cy="24037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2250" indent="-222250" algn="l" defTabSz="457200" rtl="0" eaLnBrk="1" latinLnBrk="0" hangingPunct="1">
              <a:spcBef>
                <a:spcPct val="20000"/>
              </a:spcBef>
              <a:buFontTx/>
              <a:buNone/>
              <a:tabLst/>
              <a:defRPr sz="1800" kern="1200" baseline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Blip>
                <a:blip r:embed="rId5"/>
              </a:buBlip>
            </a:pPr>
            <a:r>
              <a:rPr lang="en-US" sz="2100" dirty="0">
                <a:solidFill>
                  <a:schemeClr val="tx1">
                    <a:lumMod val="50000"/>
                  </a:schemeClr>
                </a:solidFill>
              </a:rPr>
              <a:t>Complexity </a:t>
            </a:r>
          </a:p>
          <a:p>
            <a:pPr lvl="1">
              <a:buBlip>
                <a:blip r:embed="rId5"/>
              </a:buBlip>
            </a:pPr>
            <a:r>
              <a:rPr lang="en-US" sz="1800" dirty="0">
                <a:solidFill>
                  <a:schemeClr val="tx1">
                    <a:lumMod val="50000"/>
                  </a:schemeClr>
                </a:solidFill>
              </a:rPr>
              <a:t>Innovative (Technology)</a:t>
            </a:r>
          </a:p>
          <a:p>
            <a:pPr lvl="1">
              <a:buBlip>
                <a:blip r:embed="rId5"/>
              </a:buBlip>
            </a:pPr>
            <a:r>
              <a:rPr lang="en-US" sz="1800" dirty="0" err="1">
                <a:solidFill>
                  <a:schemeClr val="tx1">
                    <a:lumMod val="50000"/>
                  </a:schemeClr>
                </a:solidFill>
              </a:rPr>
              <a:t>Organisational</a:t>
            </a:r>
            <a:endParaRPr lang="en-US" sz="1800" dirty="0">
              <a:solidFill>
                <a:schemeClr val="tx1">
                  <a:lumMod val="50000"/>
                </a:schemeClr>
              </a:solidFill>
            </a:endParaRPr>
          </a:p>
          <a:p>
            <a:pPr lvl="1">
              <a:buBlip>
                <a:blip r:embed="rId5"/>
              </a:buBlip>
            </a:pPr>
            <a:r>
              <a:rPr lang="en-US" sz="1800" dirty="0">
                <a:solidFill>
                  <a:schemeClr val="tx1">
                    <a:lumMod val="50000"/>
                  </a:schemeClr>
                </a:solidFill>
              </a:rPr>
              <a:t>Quality, non-functionals</a:t>
            </a:r>
          </a:p>
          <a:p>
            <a:pPr marL="342900" indent="-342900">
              <a:buBlip>
                <a:blip r:embed="rId5"/>
              </a:buBlip>
            </a:pPr>
            <a:r>
              <a:rPr lang="en-US" sz="2100" dirty="0">
                <a:solidFill>
                  <a:schemeClr val="tx1">
                    <a:lumMod val="50000"/>
                  </a:schemeClr>
                </a:solidFill>
              </a:rPr>
              <a:t>Scope, quantity</a:t>
            </a:r>
          </a:p>
        </p:txBody>
      </p:sp>
      <p:cxnSp>
        <p:nvCxnSpPr>
          <p:cNvPr id="6" name="Straight Arrow Connector 9">
            <a:extLst>
              <a:ext uri="{FF2B5EF4-FFF2-40B4-BE49-F238E27FC236}">
                <a16:creationId xmlns:a16="http://schemas.microsoft.com/office/drawing/2014/main" id="{EAAA3014-D46D-D474-FDBE-578A99AF87A4}"/>
              </a:ext>
            </a:extLst>
          </p:cNvPr>
          <p:cNvCxnSpPr/>
          <p:nvPr/>
        </p:nvCxnSpPr>
        <p:spPr>
          <a:xfrm>
            <a:off x="1709682" y="3435846"/>
            <a:ext cx="1620180" cy="0"/>
          </a:xfrm>
          <a:prstGeom prst="straightConnector1">
            <a:avLst/>
          </a:prstGeom>
          <a:ln w="57150">
            <a:solidFill>
              <a:srgbClr val="65336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10">
            <a:extLst>
              <a:ext uri="{FF2B5EF4-FFF2-40B4-BE49-F238E27FC236}">
                <a16:creationId xmlns:a16="http://schemas.microsoft.com/office/drawing/2014/main" id="{CBF4C768-09AF-C64A-3585-71EFBB83C727}"/>
              </a:ext>
            </a:extLst>
          </p:cNvPr>
          <p:cNvCxnSpPr>
            <a:cxnSpLocks/>
          </p:cNvCxnSpPr>
          <p:nvPr/>
        </p:nvCxnSpPr>
        <p:spPr>
          <a:xfrm flipV="1">
            <a:off x="1709682" y="2101900"/>
            <a:ext cx="0" cy="1333946"/>
          </a:xfrm>
          <a:prstGeom prst="straightConnector1">
            <a:avLst/>
          </a:prstGeom>
          <a:ln w="57150">
            <a:solidFill>
              <a:srgbClr val="65336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13">
            <a:extLst>
              <a:ext uri="{FF2B5EF4-FFF2-40B4-BE49-F238E27FC236}">
                <a16:creationId xmlns:a16="http://schemas.microsoft.com/office/drawing/2014/main" id="{97C00E0A-D6DF-47E1-6B7F-BB032AB5CFEB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1709682" y="2788666"/>
            <a:ext cx="1223314" cy="636354"/>
          </a:xfrm>
          <a:prstGeom prst="straightConnector1">
            <a:avLst/>
          </a:prstGeom>
          <a:ln w="57150">
            <a:solidFill>
              <a:srgbClr val="65336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16">
            <a:extLst>
              <a:ext uri="{FF2B5EF4-FFF2-40B4-BE49-F238E27FC236}">
                <a16:creationId xmlns:a16="http://schemas.microsoft.com/office/drawing/2014/main" id="{451BD64E-E0F7-01ED-9CD5-72782C4245F9}"/>
              </a:ext>
            </a:extLst>
          </p:cNvPr>
          <p:cNvSpPr txBox="1"/>
          <p:nvPr/>
        </p:nvSpPr>
        <p:spPr>
          <a:xfrm>
            <a:off x="1714686" y="1990734"/>
            <a:ext cx="228787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350" dirty="0">
                <a:solidFill>
                  <a:schemeClr val="tx1">
                    <a:lumMod val="50000"/>
                  </a:schemeClr>
                </a:solidFill>
              </a:rPr>
              <a:t>Technology, </a:t>
            </a:r>
            <a:r>
              <a:rPr lang="nl-NL" sz="1350" dirty="0" err="1">
                <a:solidFill>
                  <a:schemeClr val="tx1">
                    <a:lumMod val="50000"/>
                  </a:schemeClr>
                </a:solidFill>
              </a:rPr>
              <a:t>innovativeness</a:t>
            </a:r>
            <a:endParaRPr lang="nl-NL" sz="135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0" name="TextBox 17">
            <a:extLst>
              <a:ext uri="{FF2B5EF4-FFF2-40B4-BE49-F238E27FC236}">
                <a16:creationId xmlns:a16="http://schemas.microsoft.com/office/drawing/2014/main" id="{1F1247DE-F19C-6E56-C979-E964FA80AF6F}"/>
              </a:ext>
            </a:extLst>
          </p:cNvPr>
          <p:cNvSpPr txBox="1"/>
          <p:nvPr/>
        </p:nvSpPr>
        <p:spPr>
          <a:xfrm>
            <a:off x="2932996" y="2638625"/>
            <a:ext cx="130035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350" err="1">
                <a:solidFill>
                  <a:schemeClr val="tx1">
                    <a:lumMod val="50000"/>
                  </a:schemeClr>
                </a:solidFill>
              </a:rPr>
              <a:t>Organisational</a:t>
            </a:r>
            <a:endParaRPr lang="nl-NL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TextBox 18">
            <a:extLst>
              <a:ext uri="{FF2B5EF4-FFF2-40B4-BE49-F238E27FC236}">
                <a16:creationId xmlns:a16="http://schemas.microsoft.com/office/drawing/2014/main" id="{F25408CF-6450-F365-5199-DA8FE361FB19}"/>
              </a:ext>
            </a:extLst>
          </p:cNvPr>
          <p:cNvSpPr txBox="1"/>
          <p:nvPr/>
        </p:nvSpPr>
        <p:spPr>
          <a:xfrm>
            <a:off x="3173447" y="3446674"/>
            <a:ext cx="72327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350" err="1">
                <a:solidFill>
                  <a:schemeClr val="tx1">
                    <a:lumMod val="50000"/>
                  </a:schemeClr>
                </a:solidFill>
              </a:rPr>
              <a:t>Quality</a:t>
            </a:r>
            <a:endParaRPr lang="nl-NL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3" name="TextBox 22">
            <a:extLst>
              <a:ext uri="{FF2B5EF4-FFF2-40B4-BE49-F238E27FC236}">
                <a16:creationId xmlns:a16="http://schemas.microsoft.com/office/drawing/2014/main" id="{84737543-8C71-3BE8-FFB7-81A95BC0042C}"/>
              </a:ext>
            </a:extLst>
          </p:cNvPr>
          <p:cNvSpPr txBox="1"/>
          <p:nvPr/>
        </p:nvSpPr>
        <p:spPr>
          <a:xfrm>
            <a:off x="3170859" y="3917416"/>
            <a:ext cx="67518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350">
                <a:solidFill>
                  <a:schemeClr val="tx1">
                    <a:lumMod val="50000"/>
                  </a:schemeClr>
                </a:solidFill>
              </a:rPr>
              <a:t>Scope</a:t>
            </a:r>
          </a:p>
        </p:txBody>
      </p:sp>
    </p:spTree>
    <p:extLst>
      <p:ext uri="{BB962C8B-B14F-4D97-AF65-F5344CB8AC3E}">
        <p14:creationId xmlns:p14="http://schemas.microsoft.com/office/powerpoint/2010/main" val="409320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1" y="410400"/>
            <a:ext cx="3761247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>
                <a:latin typeface="Arial" panose="020B0604020202020204" pitchFamily="34" charset="0"/>
                <a:cs typeface="Arial" panose="020B0604020202020204" pitchFamily="34" charset="0"/>
              </a:rPr>
              <a:t>Type of Company</a:t>
            </a:r>
            <a:endParaRPr lang="nl-NL" cap="none" dirty="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4436499" y="4013777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pic>
        <p:nvPicPr>
          <p:cNvPr id="15" name="Picture 4">
            <a:extLst>
              <a:ext uri="{FF2B5EF4-FFF2-40B4-BE49-F238E27FC236}">
                <a16:creationId xmlns:a16="http://schemas.microsoft.com/office/drawing/2014/main" id="{852DBC9C-097C-D908-C790-43D8C8DE72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2314" y="1632485"/>
            <a:ext cx="5878635" cy="257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84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1" y="410400"/>
            <a:ext cx="3926438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 err="1">
                <a:latin typeface="Arial" panose="020B0604020202020204" pitchFamily="34" charset="0"/>
                <a:cs typeface="Arial" panose="020B0604020202020204" pitchFamily="34" charset="0"/>
              </a:rPr>
              <a:t>Applied</a:t>
            </a:r>
            <a:r>
              <a:rPr lang="nl-NL" cap="none" dirty="0">
                <a:latin typeface="Arial" panose="020B0604020202020204" pitchFamily="34" charset="0"/>
                <a:cs typeface="Arial" panose="020B0604020202020204" pitchFamily="34" charset="0"/>
              </a:rPr>
              <a:t> Research</a:t>
            </a:r>
            <a:endParaRPr lang="nl-NL" cap="none" dirty="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4436499" y="4013777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96E642BA-FFD3-8576-DB67-55C1990330B6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3577" y="984850"/>
            <a:ext cx="3139152" cy="31391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ijdelijke aanduiding voor inhoud 1">
            <a:extLst>
              <a:ext uri="{FF2B5EF4-FFF2-40B4-BE49-F238E27FC236}">
                <a16:creationId xmlns:a16="http://schemas.microsoft.com/office/drawing/2014/main" id="{251919BE-49F8-CDBF-0195-9921CB507B29}"/>
              </a:ext>
            </a:extLst>
          </p:cNvPr>
          <p:cNvSpPr txBox="1">
            <a:spLocks/>
          </p:cNvSpPr>
          <p:nvPr/>
        </p:nvSpPr>
        <p:spPr>
          <a:xfrm>
            <a:off x="1677431" y="1530000"/>
            <a:ext cx="3926438" cy="2611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Blip>
                <a:blip r:embed="rId6"/>
              </a:buBlip>
            </a:pPr>
            <a:r>
              <a:rPr lang="nl-NL" sz="2000" dirty="0">
                <a:solidFill>
                  <a:schemeClr val="tx1">
                    <a:lumMod val="50000"/>
                  </a:schemeClr>
                </a:solidFill>
              </a:rPr>
              <a:t>The “</a:t>
            </a:r>
            <a:r>
              <a:rPr lang="nl-NL" sz="2000" dirty="0" err="1">
                <a:solidFill>
                  <a:schemeClr val="tx1">
                    <a:lumMod val="50000"/>
                  </a:schemeClr>
                </a:solidFill>
              </a:rPr>
              <a:t>challenges</a:t>
            </a:r>
            <a:r>
              <a:rPr lang="nl-NL" sz="2000" dirty="0">
                <a:solidFill>
                  <a:schemeClr val="tx1">
                    <a:lumMod val="50000"/>
                  </a:schemeClr>
                </a:solidFill>
              </a:rPr>
              <a:t>”</a:t>
            </a:r>
          </a:p>
          <a:p>
            <a:pPr>
              <a:lnSpc>
                <a:spcPct val="150000"/>
              </a:lnSpc>
              <a:buBlip>
                <a:blip r:embed="rId6"/>
              </a:buBlip>
            </a:pPr>
            <a:r>
              <a:rPr lang="nl-NL" sz="2000" dirty="0">
                <a:solidFill>
                  <a:schemeClr val="tx1">
                    <a:lumMod val="50000"/>
                  </a:schemeClr>
                </a:solidFill>
              </a:rPr>
              <a:t>In </a:t>
            </a:r>
            <a:r>
              <a:rPr lang="nl-NL" sz="2000" dirty="0" err="1">
                <a:solidFill>
                  <a:schemeClr val="tx1">
                    <a:lumMod val="50000"/>
                  </a:schemeClr>
                </a:solidFill>
              </a:rPr>
              <a:t>all</a:t>
            </a:r>
            <a:r>
              <a:rPr lang="nl-NL" sz="20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2000" dirty="0" err="1">
                <a:solidFill>
                  <a:schemeClr val="tx1">
                    <a:lumMod val="50000"/>
                  </a:schemeClr>
                </a:solidFill>
              </a:rPr>
              <a:t>phases</a:t>
            </a:r>
            <a:r>
              <a:rPr lang="nl-NL" sz="2000" dirty="0">
                <a:solidFill>
                  <a:schemeClr val="tx1">
                    <a:lumMod val="50000"/>
                  </a:schemeClr>
                </a:solidFill>
              </a:rPr>
              <a:t> of </a:t>
            </a:r>
            <a:r>
              <a:rPr lang="nl-NL" sz="2000" dirty="0" err="1">
                <a:solidFill>
                  <a:schemeClr val="tx1">
                    <a:lumMod val="50000"/>
                  </a:schemeClr>
                </a:solidFill>
              </a:rPr>
              <a:t>the</a:t>
            </a:r>
            <a:r>
              <a:rPr lang="nl-NL" sz="2000" dirty="0">
                <a:solidFill>
                  <a:schemeClr val="tx1">
                    <a:lumMod val="50000"/>
                  </a:schemeClr>
                </a:solidFill>
              </a:rPr>
              <a:t> project</a:t>
            </a:r>
          </a:p>
          <a:p>
            <a:pPr>
              <a:lnSpc>
                <a:spcPct val="150000"/>
              </a:lnSpc>
              <a:buBlip>
                <a:blip r:embed="rId6"/>
              </a:buBlip>
            </a:pPr>
            <a:r>
              <a:rPr lang="nl-NL" sz="2000" dirty="0">
                <a:solidFill>
                  <a:schemeClr val="tx1">
                    <a:lumMod val="50000"/>
                  </a:schemeClr>
                </a:solidFill>
              </a:rPr>
              <a:t>Well </a:t>
            </a:r>
            <a:r>
              <a:rPr lang="nl-NL" sz="2000" dirty="0" err="1">
                <a:solidFill>
                  <a:schemeClr val="tx1">
                    <a:lumMod val="50000"/>
                  </a:schemeClr>
                </a:solidFill>
              </a:rPr>
              <a:t>structured</a:t>
            </a:r>
            <a:endParaRPr lang="nl-NL" sz="20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  <a:buBlip>
                <a:blip r:embed="rId6"/>
              </a:buBlip>
            </a:pPr>
            <a:r>
              <a:rPr lang="nl-NL" sz="2000" dirty="0" err="1">
                <a:solidFill>
                  <a:schemeClr val="tx1">
                    <a:lumMod val="50000"/>
                  </a:schemeClr>
                </a:solidFill>
              </a:rPr>
              <a:t>Methodological</a:t>
            </a:r>
            <a:endParaRPr lang="en-US" sz="20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51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327034E-3F1C-DA71-F749-9EDFD52743C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8491"/>
          <a:stretch/>
        </p:blipFill>
        <p:spPr>
          <a:xfrm>
            <a:off x="2969" y="-1"/>
            <a:ext cx="9900903" cy="5571067"/>
          </a:xfrm>
          <a:prstGeom prst="rect">
            <a:avLst/>
          </a:prstGeom>
        </p:spPr>
      </p:pic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EB4DC2F6-DF71-293E-B162-B4E0231853C0}"/>
              </a:ext>
            </a:extLst>
          </p:cNvPr>
          <p:cNvSpPr txBox="1">
            <a:spLocks/>
          </p:cNvSpPr>
          <p:nvPr/>
        </p:nvSpPr>
        <p:spPr>
          <a:xfrm>
            <a:off x="5715871" y="4598801"/>
            <a:ext cx="3360400" cy="38806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1600" dirty="0">
                <a:hlinkClick r:id="rId4"/>
              </a:rPr>
              <a:t>http://ictresearchmethods.nl</a:t>
            </a:r>
            <a:r>
              <a:rPr lang="en-GB" sz="1600" dirty="0"/>
              <a:t> </a:t>
            </a:r>
            <a:endParaRPr lang="nl-NL" sz="1600" dirty="0"/>
          </a:p>
        </p:txBody>
      </p:sp>
    </p:spTree>
    <p:extLst>
      <p:ext uri="{BB962C8B-B14F-4D97-AF65-F5344CB8AC3E}">
        <p14:creationId xmlns:p14="http://schemas.microsoft.com/office/powerpoint/2010/main" val="13171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1" y="410400"/>
            <a:ext cx="5481074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/>
              <a:t>Trainee Agreement &amp; NDA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828F74D9-7A6F-138D-97A7-68023EC7975F}"/>
              </a:ext>
            </a:extLst>
          </p:cNvPr>
          <p:cNvSpPr txBox="1"/>
          <p:nvPr/>
        </p:nvSpPr>
        <p:spPr>
          <a:xfrm>
            <a:off x="1910882" y="1403215"/>
            <a:ext cx="6810331" cy="2975496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At project start </a:t>
            </a:r>
            <a:r>
              <a:rPr lang="nl-NL" dirty="0" err="1">
                <a:solidFill>
                  <a:schemeClr val="tx1">
                    <a:lumMod val="50000"/>
                  </a:schemeClr>
                </a:solidFill>
              </a:rPr>
              <a:t>the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 company </a:t>
            </a:r>
            <a:r>
              <a:rPr lang="nl-NL" dirty="0" err="1">
                <a:solidFill>
                  <a:schemeClr val="tx1">
                    <a:lumMod val="50000"/>
                  </a:schemeClr>
                </a:solidFill>
              </a:rPr>
              <a:t>receives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 a </a:t>
            </a:r>
            <a:r>
              <a:rPr lang="nl-NL" dirty="0" err="1">
                <a:solidFill>
                  <a:schemeClr val="tx1">
                    <a:lumMod val="50000"/>
                  </a:schemeClr>
                </a:solidFill>
              </a:rPr>
              <a:t>reference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dirty="0" err="1">
                <a:solidFill>
                  <a:schemeClr val="tx1">
                    <a:lumMod val="50000"/>
                  </a:schemeClr>
                </a:solidFill>
              </a:rPr>
              <a:t>to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dirty="0" err="1">
                <a:solidFill>
                  <a:schemeClr val="tx1">
                    <a:lumMod val="50000"/>
                  </a:schemeClr>
                </a:solidFill>
              </a:rPr>
              <a:t>the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 Guide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dirty="0" err="1">
                <a:solidFill>
                  <a:schemeClr val="tx1">
                    <a:lumMod val="50000"/>
                  </a:schemeClr>
                </a:solidFill>
              </a:rPr>
              <a:t>with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Internship Conditions</a:t>
            </a:r>
            <a:br>
              <a:rPr lang="nl-NL" dirty="0">
                <a:solidFill>
                  <a:schemeClr val="tx1">
                    <a:lumMod val="50000"/>
                  </a:schemeClr>
                </a:solidFill>
              </a:rPr>
            </a:br>
            <a:endParaRPr lang="nl-NL" dirty="0">
              <a:solidFill>
                <a:schemeClr val="tx1">
                  <a:lumMod val="50000"/>
                </a:schemeClr>
              </a:solidFill>
            </a:endParaRPr>
          </a:p>
          <a:p>
            <a:pPr marL="742950" lvl="1" indent="-285750">
              <a:buBlip>
                <a:blip r:embed="rId7"/>
              </a:buBlip>
            </a:pP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Student checks </a:t>
            </a:r>
            <a:r>
              <a:rPr lang="nl-NL" dirty="0" err="1">
                <a:solidFill>
                  <a:schemeClr val="tx1">
                    <a:lumMod val="50000"/>
                  </a:schemeClr>
                </a:solidFill>
              </a:rPr>
              <a:t>if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 company </a:t>
            </a:r>
            <a:r>
              <a:rPr lang="nl-NL" dirty="0" err="1">
                <a:solidFill>
                  <a:schemeClr val="tx1">
                    <a:lumMod val="50000"/>
                  </a:schemeClr>
                </a:solidFill>
              </a:rPr>
              <a:t>received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dirty="0" err="1">
                <a:solidFill>
                  <a:schemeClr val="tx1">
                    <a:lumMod val="50000"/>
                  </a:schemeClr>
                </a:solidFill>
              </a:rPr>
              <a:t>and</a:t>
            </a: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 accept</a:t>
            </a:r>
            <a:br>
              <a:rPr lang="nl-NL" dirty="0">
                <a:solidFill>
                  <a:schemeClr val="tx1">
                    <a:lumMod val="50000"/>
                  </a:schemeClr>
                </a:solidFill>
              </a:rPr>
            </a:br>
            <a:endParaRPr lang="nl-NL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No other supplementary NDAs should be required by the company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marL="742950" lvl="1" indent="-285750">
              <a:buBlip>
                <a:blip r:embed="rId7"/>
              </a:buBlip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If the company demands: let your graduation coordinator check </a:t>
            </a:r>
          </a:p>
        </p:txBody>
      </p:sp>
    </p:spTree>
    <p:extLst>
      <p:ext uri="{BB962C8B-B14F-4D97-AF65-F5344CB8AC3E}">
        <p14:creationId xmlns:p14="http://schemas.microsoft.com/office/powerpoint/2010/main" val="213954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2060198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/>
              <a:t>Portfolio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93755E-DD7C-4682-186D-BC15FE361587}"/>
              </a:ext>
            </a:extLst>
          </p:cNvPr>
          <p:cNvSpPr txBox="1">
            <a:spLocks/>
          </p:cNvSpPr>
          <p:nvPr/>
        </p:nvSpPr>
        <p:spPr>
          <a:xfrm>
            <a:off x="241300" y="1368432"/>
            <a:ext cx="3816350" cy="2534400"/>
          </a:xfrm>
          <a:prstGeom prst="rect">
            <a:avLst/>
          </a:prstGeom>
          <a:solidFill>
            <a:schemeClr val="bg1"/>
          </a:solidFill>
        </p:spPr>
        <p:txBody>
          <a:bodyPr vert="horz" lIns="251999" tIns="251999" rIns="251999" bIns="251999" rtlCol="0">
            <a:normAutofit/>
          </a:bodyPr>
          <a:lstStyle>
            <a:lvl1pPr marL="222250" indent="-222250" algn="l" defTabSz="457200" rtl="0" eaLnBrk="1" latinLnBrk="0" hangingPunct="1">
              <a:spcBef>
                <a:spcPct val="20000"/>
              </a:spcBef>
              <a:buFontTx/>
              <a:buNone/>
              <a:tabLst/>
              <a:defRPr sz="1800" kern="1200" baseline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nl-NL" b="1" dirty="0">
                <a:solidFill>
                  <a:srgbClr val="6633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Content:</a:t>
            </a:r>
          </a:p>
          <a:p>
            <a:pPr marL="0" indent="0"/>
            <a:endParaRPr lang="nl-NL" b="1" dirty="0">
              <a:solidFill>
                <a:srgbClr val="66336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Blip>
                <a:blip r:embed="rId5"/>
              </a:buBlip>
            </a:pPr>
            <a:r>
              <a:rPr lang="nl-NL" dirty="0">
                <a:solidFill>
                  <a:srgbClr val="6633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Report</a:t>
            </a:r>
          </a:p>
          <a:p>
            <a:pPr marL="285750" indent="-285750">
              <a:buBlip>
                <a:blip r:embed="rId5"/>
              </a:buBlip>
            </a:pPr>
            <a:r>
              <a:rPr lang="nl-NL" dirty="0">
                <a:solidFill>
                  <a:srgbClr val="6633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Professional deliverables</a:t>
            </a:r>
          </a:p>
          <a:p>
            <a:pPr marL="806450" lvl="1">
              <a:buBlip>
                <a:blip r:embed="rId5"/>
              </a:buBlip>
            </a:pPr>
            <a:r>
              <a:rPr lang="nl-NL" sz="1800" dirty="0">
                <a:solidFill>
                  <a:srgbClr val="6633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Format matching project </a:t>
            </a:r>
            <a:r>
              <a:rPr lang="nl-NL" sz="1800" dirty="0" err="1">
                <a:solidFill>
                  <a:srgbClr val="6633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nl-NL" sz="1800" dirty="0">
                <a:solidFill>
                  <a:srgbClr val="6633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 artefact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07C5B22-7C0C-BB9F-0784-5B48319EB57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81625" y="1029903"/>
            <a:ext cx="4572000" cy="320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77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1AF20-1979-09B1-7289-EB5B3B0A7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Professional </a:t>
            </a:r>
            <a:r>
              <a:rPr lang="nl-NL" dirty="0" err="1"/>
              <a:t>products</a:t>
            </a:r>
            <a:r>
              <a:rPr lang="nl-NL" dirty="0"/>
              <a:t> / Portfolio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F40B8-E259-BE24-655C-8E8E726AA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0956"/>
            <a:ext cx="9144000" cy="3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04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299" y="410400"/>
            <a:ext cx="8568403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 err="1"/>
              <a:t>Example</a:t>
            </a:r>
            <a:r>
              <a:rPr lang="nl-NL" cap="none" dirty="0"/>
              <a:t> Digital Portfolio in Canvas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1A267802-9BD8-FCCF-ACAC-F5499AD781B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555" y="1326542"/>
            <a:ext cx="8886890" cy="358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7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65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59C54246-35EB-3EC8-B3EA-0DB2C4C35E1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34625"/>
            <a:ext cx="9144000" cy="467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36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65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B3C12840-DF79-7698-45F8-90BC9211536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60"/>
          <a:stretch/>
        </p:blipFill>
        <p:spPr>
          <a:xfrm>
            <a:off x="723440" y="1"/>
            <a:ext cx="761329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191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40E409ED-9701-924E-AFC9-41B5D6E4EF2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0900" y="1"/>
            <a:ext cx="8588851" cy="5158966"/>
          </a:xfrm>
          <a:prstGeom prst="rect">
            <a:avLst/>
          </a:prstGeom>
          <a:effectLst/>
        </p:spPr>
      </p:pic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844800" cy="5158966"/>
          </a:xfrm>
        </p:spPr>
      </p:pic>
      <p:grpSp>
        <p:nvGrpSpPr>
          <p:cNvPr id="19" name="Groep 18">
            <a:extLst>
              <a:ext uri="{FF2B5EF4-FFF2-40B4-BE49-F238E27FC236}">
                <a16:creationId xmlns:a16="http://schemas.microsoft.com/office/drawing/2014/main" id="{33EF2DA7-AE72-1F7A-1312-5E7D00F4F237}"/>
              </a:ext>
            </a:extLst>
          </p:cNvPr>
          <p:cNvGrpSpPr/>
          <p:nvPr/>
        </p:nvGrpSpPr>
        <p:grpSpPr>
          <a:xfrm>
            <a:off x="2308024" y="603097"/>
            <a:ext cx="1742267" cy="1742267"/>
            <a:chOff x="1364660" y="1647631"/>
            <a:chExt cx="1991294" cy="1991294"/>
          </a:xfrm>
        </p:grpSpPr>
        <p:sp>
          <p:nvSpPr>
            <p:cNvPr id="7" name="Afgeronde rechthoek 6">
              <a:extLst>
                <a:ext uri="{FF2B5EF4-FFF2-40B4-BE49-F238E27FC236}">
                  <a16:creationId xmlns:a16="http://schemas.microsoft.com/office/drawing/2014/main" id="{983EDA4F-4822-F857-8A6C-1A363864B151}"/>
                </a:ext>
              </a:extLst>
            </p:cNvPr>
            <p:cNvSpPr/>
            <p:nvPr/>
          </p:nvSpPr>
          <p:spPr>
            <a:xfrm rot="18872528">
              <a:off x="1364660" y="1647631"/>
              <a:ext cx="1991294" cy="1991294"/>
            </a:xfrm>
            <a:prstGeom prst="roundRect">
              <a:avLst>
                <a:gd name="adj" fmla="val 20726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" name="Tekstvak 8">
              <a:extLst>
                <a:ext uri="{FF2B5EF4-FFF2-40B4-BE49-F238E27FC236}">
                  <a16:creationId xmlns:a16="http://schemas.microsoft.com/office/drawing/2014/main" id="{3D819EE1-F909-C308-C2A3-1898638F7226}"/>
                </a:ext>
              </a:extLst>
            </p:cNvPr>
            <p:cNvSpPr txBox="1"/>
            <p:nvPr/>
          </p:nvSpPr>
          <p:spPr>
            <a:xfrm>
              <a:off x="1562986" y="2368423"/>
              <a:ext cx="1622001" cy="422122"/>
            </a:xfrm>
            <a:prstGeom prst="rect">
              <a:avLst/>
            </a:prstGeom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nl-NL" b="1" dirty="0" err="1"/>
                <a:t>Objectives</a:t>
              </a:r>
              <a:endParaRPr lang="nl-NL" sz="1900" b="1" dirty="0"/>
            </a:p>
          </p:txBody>
        </p:sp>
      </p:grpSp>
      <p:grpSp>
        <p:nvGrpSpPr>
          <p:cNvPr id="20" name="Groep 19">
            <a:extLst>
              <a:ext uri="{FF2B5EF4-FFF2-40B4-BE49-F238E27FC236}">
                <a16:creationId xmlns:a16="http://schemas.microsoft.com/office/drawing/2014/main" id="{14EDB050-0FB1-D712-5DED-5C543BF3EC5F}"/>
              </a:ext>
            </a:extLst>
          </p:cNvPr>
          <p:cNvGrpSpPr/>
          <p:nvPr/>
        </p:nvGrpSpPr>
        <p:grpSpPr>
          <a:xfrm>
            <a:off x="4655060" y="586453"/>
            <a:ext cx="1742267" cy="1742267"/>
            <a:chOff x="4072103" y="1647631"/>
            <a:chExt cx="1991294" cy="1991294"/>
          </a:xfrm>
        </p:grpSpPr>
        <p:sp>
          <p:nvSpPr>
            <p:cNvPr id="14" name="Afgeronde rechthoek 13">
              <a:extLst>
                <a:ext uri="{FF2B5EF4-FFF2-40B4-BE49-F238E27FC236}">
                  <a16:creationId xmlns:a16="http://schemas.microsoft.com/office/drawing/2014/main" id="{7C4E2167-F2E5-8604-267D-B284430ADE26}"/>
                </a:ext>
              </a:extLst>
            </p:cNvPr>
            <p:cNvSpPr/>
            <p:nvPr/>
          </p:nvSpPr>
          <p:spPr>
            <a:xfrm rot="18872528">
              <a:off x="4072103" y="1647631"/>
              <a:ext cx="1991294" cy="1991294"/>
            </a:xfrm>
            <a:prstGeom prst="roundRect">
              <a:avLst>
                <a:gd name="adj" fmla="val 20726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7" name="Tekstvak 16">
              <a:extLst>
                <a:ext uri="{FF2B5EF4-FFF2-40B4-BE49-F238E27FC236}">
                  <a16:creationId xmlns:a16="http://schemas.microsoft.com/office/drawing/2014/main" id="{B7C21F5E-1713-8E5F-CBD6-5A24C5EA119C}"/>
                </a:ext>
              </a:extLst>
            </p:cNvPr>
            <p:cNvSpPr txBox="1"/>
            <p:nvPr/>
          </p:nvSpPr>
          <p:spPr>
            <a:xfrm>
              <a:off x="4169714" y="2373534"/>
              <a:ext cx="1805201" cy="422122"/>
            </a:xfrm>
            <a:prstGeom prst="rect">
              <a:avLst/>
            </a:prstGeom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nl-NL" b="1" dirty="0" err="1"/>
                <a:t>Graduation</a:t>
              </a:r>
              <a:endParaRPr lang="nl-NL" sz="1900" b="1" dirty="0"/>
            </a:p>
          </p:txBody>
        </p:sp>
      </p:grpSp>
      <p:grpSp>
        <p:nvGrpSpPr>
          <p:cNvPr id="21" name="Groep 20">
            <a:extLst>
              <a:ext uri="{FF2B5EF4-FFF2-40B4-BE49-F238E27FC236}">
                <a16:creationId xmlns:a16="http://schemas.microsoft.com/office/drawing/2014/main" id="{1AB9189B-DF14-B895-AA68-7C4BC2E97245}"/>
              </a:ext>
            </a:extLst>
          </p:cNvPr>
          <p:cNvGrpSpPr/>
          <p:nvPr/>
        </p:nvGrpSpPr>
        <p:grpSpPr>
          <a:xfrm>
            <a:off x="7002097" y="603096"/>
            <a:ext cx="1742267" cy="1742267"/>
            <a:chOff x="6779546" y="1647631"/>
            <a:chExt cx="1991294" cy="1991294"/>
          </a:xfrm>
        </p:grpSpPr>
        <p:sp>
          <p:nvSpPr>
            <p:cNvPr id="15" name="Afgeronde rechthoek 14">
              <a:extLst>
                <a:ext uri="{FF2B5EF4-FFF2-40B4-BE49-F238E27FC236}">
                  <a16:creationId xmlns:a16="http://schemas.microsoft.com/office/drawing/2014/main" id="{71588E2D-6A63-A2E9-886D-850243C17749}"/>
                </a:ext>
              </a:extLst>
            </p:cNvPr>
            <p:cNvSpPr/>
            <p:nvPr/>
          </p:nvSpPr>
          <p:spPr>
            <a:xfrm rot="18872528">
              <a:off x="6779546" y="1647631"/>
              <a:ext cx="1991294" cy="1991294"/>
            </a:xfrm>
            <a:prstGeom prst="roundRect">
              <a:avLst>
                <a:gd name="adj" fmla="val 20726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8" name="Tekstvak 17">
              <a:extLst>
                <a:ext uri="{FF2B5EF4-FFF2-40B4-BE49-F238E27FC236}">
                  <a16:creationId xmlns:a16="http://schemas.microsoft.com/office/drawing/2014/main" id="{F9FBC5E4-21B0-8E4F-44A9-384142B0CA00}"/>
                </a:ext>
              </a:extLst>
            </p:cNvPr>
            <p:cNvSpPr txBox="1"/>
            <p:nvPr/>
          </p:nvSpPr>
          <p:spPr>
            <a:xfrm>
              <a:off x="6971099" y="2389749"/>
              <a:ext cx="1622001" cy="404533"/>
            </a:xfrm>
            <a:prstGeom prst="rect">
              <a:avLst/>
            </a:prstGeom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nl-NL" sz="1700" b="1" dirty="0" err="1"/>
                <a:t>Preparation</a:t>
              </a:r>
              <a:endParaRPr lang="nl-NL" sz="1700" b="1" dirty="0"/>
            </a:p>
          </p:txBody>
        </p:sp>
      </p:grpSp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4815"/>
            <a:ext cx="1895230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/>
              <a:t>Agenda</a:t>
            </a:r>
            <a:endParaRPr lang="nl-NL" dirty="0"/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DE366021-FDD1-A9F9-07FD-101FE787AFE5}"/>
              </a:ext>
            </a:extLst>
          </p:cNvPr>
          <p:cNvGrpSpPr/>
          <p:nvPr/>
        </p:nvGrpSpPr>
        <p:grpSpPr>
          <a:xfrm>
            <a:off x="1719759" y="2668518"/>
            <a:ext cx="1742267" cy="1742267"/>
            <a:chOff x="1364660" y="1647631"/>
            <a:chExt cx="1991294" cy="1991294"/>
          </a:xfrm>
        </p:grpSpPr>
        <p:sp>
          <p:nvSpPr>
            <p:cNvPr id="3" name="Afgeronde rechthoek 2">
              <a:extLst>
                <a:ext uri="{FF2B5EF4-FFF2-40B4-BE49-F238E27FC236}">
                  <a16:creationId xmlns:a16="http://schemas.microsoft.com/office/drawing/2014/main" id="{276917BA-034F-E33D-38A1-8C80D62D56E8}"/>
                </a:ext>
              </a:extLst>
            </p:cNvPr>
            <p:cNvSpPr/>
            <p:nvPr/>
          </p:nvSpPr>
          <p:spPr>
            <a:xfrm rot="18872528">
              <a:off x="1364660" y="1647631"/>
              <a:ext cx="1991294" cy="1991294"/>
            </a:xfrm>
            <a:prstGeom prst="roundRect">
              <a:avLst>
                <a:gd name="adj" fmla="val 20726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" name="Tekstvak 5">
              <a:extLst>
                <a:ext uri="{FF2B5EF4-FFF2-40B4-BE49-F238E27FC236}">
                  <a16:creationId xmlns:a16="http://schemas.microsoft.com/office/drawing/2014/main" id="{9004C43F-9681-28CA-85DF-8E1B9E35A605}"/>
                </a:ext>
              </a:extLst>
            </p:cNvPr>
            <p:cNvSpPr txBox="1"/>
            <p:nvPr/>
          </p:nvSpPr>
          <p:spPr>
            <a:xfrm>
              <a:off x="1562986" y="2368423"/>
              <a:ext cx="1622001" cy="422122"/>
            </a:xfrm>
            <a:prstGeom prst="rect">
              <a:avLst/>
            </a:prstGeom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nl-NL" b="1" dirty="0"/>
                <a:t>Timeline</a:t>
              </a:r>
              <a:endParaRPr lang="nl-NL" sz="1900" b="1" dirty="0"/>
            </a:p>
          </p:txBody>
        </p:sp>
      </p:grpSp>
      <p:grpSp>
        <p:nvGrpSpPr>
          <p:cNvPr id="10" name="Groep 9">
            <a:extLst>
              <a:ext uri="{FF2B5EF4-FFF2-40B4-BE49-F238E27FC236}">
                <a16:creationId xmlns:a16="http://schemas.microsoft.com/office/drawing/2014/main" id="{BB1EAD4D-22FB-DBA2-65A4-E108286C73D4}"/>
              </a:ext>
            </a:extLst>
          </p:cNvPr>
          <p:cNvGrpSpPr/>
          <p:nvPr/>
        </p:nvGrpSpPr>
        <p:grpSpPr>
          <a:xfrm>
            <a:off x="4059923" y="2668518"/>
            <a:ext cx="1742267" cy="1742267"/>
            <a:chOff x="4072103" y="1647631"/>
            <a:chExt cx="1991294" cy="1991294"/>
          </a:xfrm>
        </p:grpSpPr>
        <p:sp>
          <p:nvSpPr>
            <p:cNvPr id="11" name="Afgeronde rechthoek 10">
              <a:extLst>
                <a:ext uri="{FF2B5EF4-FFF2-40B4-BE49-F238E27FC236}">
                  <a16:creationId xmlns:a16="http://schemas.microsoft.com/office/drawing/2014/main" id="{4A73184A-7E53-542B-B884-0B9D502B3C6D}"/>
                </a:ext>
              </a:extLst>
            </p:cNvPr>
            <p:cNvSpPr/>
            <p:nvPr/>
          </p:nvSpPr>
          <p:spPr>
            <a:xfrm rot="18872528">
              <a:off x="4072103" y="1647631"/>
              <a:ext cx="1991294" cy="1991294"/>
            </a:xfrm>
            <a:prstGeom prst="roundRect">
              <a:avLst>
                <a:gd name="adj" fmla="val 20726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" name="Tekstvak 11">
              <a:extLst>
                <a:ext uri="{FF2B5EF4-FFF2-40B4-BE49-F238E27FC236}">
                  <a16:creationId xmlns:a16="http://schemas.microsoft.com/office/drawing/2014/main" id="{0F570B29-7640-9886-2156-2B2ED8F1BD5B}"/>
                </a:ext>
              </a:extLst>
            </p:cNvPr>
            <p:cNvSpPr txBox="1"/>
            <p:nvPr/>
          </p:nvSpPr>
          <p:spPr>
            <a:xfrm>
              <a:off x="4169714" y="2056944"/>
              <a:ext cx="1805201" cy="1055304"/>
            </a:xfrm>
            <a:prstGeom prst="rect">
              <a:avLst/>
            </a:prstGeom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nl-NL" b="1" dirty="0" err="1"/>
                <a:t>Completion</a:t>
              </a:r>
              <a:r>
                <a:rPr lang="nl-NL" b="1" dirty="0"/>
                <a:t> </a:t>
              </a:r>
              <a:r>
                <a:rPr lang="nl-NL" b="1" dirty="0" err="1"/>
                <a:t>and</a:t>
              </a:r>
              <a:r>
                <a:rPr lang="nl-NL" b="1" dirty="0"/>
                <a:t> assessment</a:t>
              </a:r>
              <a:endParaRPr lang="nl-NL" sz="1900" b="1" dirty="0"/>
            </a:p>
          </p:txBody>
        </p:sp>
      </p:grp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F9491F4-9B47-F2FF-2F1D-95A57228162F}"/>
              </a:ext>
            </a:extLst>
          </p:cNvPr>
          <p:cNvGrpSpPr/>
          <p:nvPr/>
        </p:nvGrpSpPr>
        <p:grpSpPr>
          <a:xfrm>
            <a:off x="6400087" y="2668518"/>
            <a:ext cx="1742267" cy="1742267"/>
            <a:chOff x="6779546" y="1647631"/>
            <a:chExt cx="1991294" cy="1991294"/>
          </a:xfrm>
        </p:grpSpPr>
        <p:sp>
          <p:nvSpPr>
            <p:cNvPr id="16" name="Afgeronde rechthoek 15">
              <a:extLst>
                <a:ext uri="{FF2B5EF4-FFF2-40B4-BE49-F238E27FC236}">
                  <a16:creationId xmlns:a16="http://schemas.microsoft.com/office/drawing/2014/main" id="{4B79056E-8786-AC87-4790-7004D5D935D4}"/>
                </a:ext>
              </a:extLst>
            </p:cNvPr>
            <p:cNvSpPr/>
            <p:nvPr/>
          </p:nvSpPr>
          <p:spPr>
            <a:xfrm rot="18872528">
              <a:off x="6779546" y="1647631"/>
              <a:ext cx="1991294" cy="1991294"/>
            </a:xfrm>
            <a:prstGeom prst="roundRect">
              <a:avLst>
                <a:gd name="adj" fmla="val 20726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3" name="Tekstvak 22">
              <a:extLst>
                <a:ext uri="{FF2B5EF4-FFF2-40B4-BE49-F238E27FC236}">
                  <a16:creationId xmlns:a16="http://schemas.microsoft.com/office/drawing/2014/main" id="{F26465D4-C52B-0DAF-6E6A-AA4478FE1E32}"/>
                </a:ext>
              </a:extLst>
            </p:cNvPr>
            <p:cNvSpPr txBox="1"/>
            <p:nvPr/>
          </p:nvSpPr>
          <p:spPr>
            <a:xfrm>
              <a:off x="6971099" y="2389749"/>
              <a:ext cx="1622001" cy="404533"/>
            </a:xfrm>
            <a:prstGeom prst="rect">
              <a:avLst/>
            </a:prstGeom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nl-NL" sz="1700" b="1" dirty="0"/>
                <a:t>Q&amp;A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947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2603500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/>
              <a:t>Assessors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0105E41E-4AED-0098-E744-18E4B9D2B18C}"/>
              </a:ext>
            </a:extLst>
          </p:cNvPr>
          <p:cNvSpPr txBox="1"/>
          <p:nvPr/>
        </p:nvSpPr>
        <p:spPr>
          <a:xfrm>
            <a:off x="2149010" y="1478595"/>
            <a:ext cx="6354025" cy="2720434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marL="285750" indent="-285750">
              <a:buBlip>
                <a:blip r:embed="rId5"/>
              </a:buBlip>
            </a:pPr>
            <a:r>
              <a:rPr lang="nl-NL" sz="2000" dirty="0" err="1"/>
              <a:t>Assigned</a:t>
            </a:r>
            <a:r>
              <a:rPr lang="nl-NL" sz="2000" dirty="0"/>
              <a:t> </a:t>
            </a:r>
            <a:r>
              <a:rPr lang="nl-NL" sz="2000" dirty="0" err="1"/>
              <a:t>before</a:t>
            </a:r>
            <a:r>
              <a:rPr lang="nl-NL" sz="2000" dirty="0"/>
              <a:t> or at project start</a:t>
            </a:r>
            <a:br>
              <a:rPr lang="nl-NL" sz="2000" dirty="0"/>
            </a:br>
            <a:endParaRPr lang="nl-NL" sz="2000" dirty="0"/>
          </a:p>
          <a:p>
            <a:pPr marL="285750" indent="-285750">
              <a:buBlip>
                <a:blip r:embed="rId5"/>
              </a:buBlip>
            </a:pPr>
            <a:r>
              <a:rPr lang="nl-NL" sz="2000" dirty="0"/>
              <a:t>Expertise or interest in </a:t>
            </a:r>
            <a:r>
              <a:rPr lang="nl-NL" sz="2000" dirty="0">
                <a:hlinkClick r:id="rId6"/>
              </a:rPr>
              <a:t>IT areas</a:t>
            </a:r>
            <a:br>
              <a:rPr lang="nl-NL" sz="2000" dirty="0"/>
            </a:br>
            <a:endParaRPr lang="nl-NL" sz="2000" dirty="0"/>
          </a:p>
          <a:p>
            <a:pPr marL="285750" indent="-285750">
              <a:buBlip>
                <a:blip r:embed="rId5"/>
              </a:buBlip>
            </a:pPr>
            <a:r>
              <a:rPr lang="nl-NL" sz="2000" dirty="0"/>
              <a:t>Language Dutch/English</a:t>
            </a:r>
            <a:br>
              <a:rPr lang="nl-NL" sz="2000" dirty="0"/>
            </a:br>
            <a:endParaRPr lang="nl-NL" sz="2000" dirty="0"/>
          </a:p>
          <a:p>
            <a:pPr marL="285750" indent="-285750">
              <a:buBlip>
                <a:blip r:embed="rId5"/>
              </a:buBlip>
            </a:pPr>
            <a:r>
              <a:rPr lang="nl-NL" sz="2000" dirty="0"/>
              <a:t>Availability – priority in </a:t>
            </a:r>
            <a:r>
              <a:rPr lang="nl-NL" sz="2000" dirty="0" err="1"/>
              <a:t>allocation</a:t>
            </a:r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2946060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504436" cy="7092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/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 err="1"/>
              <a:t>Indication</a:t>
            </a:r>
            <a:r>
              <a:rPr lang="nl-NL" cap="none" dirty="0"/>
              <a:t> of IT </a:t>
            </a:r>
            <a:r>
              <a:rPr lang="nl-NL" cap="none" dirty="0" err="1"/>
              <a:t>Areas</a:t>
            </a:r>
            <a:endParaRPr lang="nl-NL" cap="none" dirty="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8" name="Oval 12">
            <a:extLst>
              <a:ext uri="{FF2B5EF4-FFF2-40B4-BE49-F238E27FC236}">
                <a16:creationId xmlns:a16="http://schemas.microsoft.com/office/drawing/2014/main" id="{A38BBA7C-BBE9-5537-3B4B-366E7B49BB6B}"/>
              </a:ext>
            </a:extLst>
          </p:cNvPr>
          <p:cNvSpPr/>
          <p:nvPr/>
        </p:nvSpPr>
        <p:spPr>
          <a:xfrm>
            <a:off x="5904637" y="3101139"/>
            <a:ext cx="905132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/>
              <a:t>AI </a:t>
            </a:r>
            <a:r>
              <a:rPr lang="nl-NL" sz="600" dirty="0"/>
              <a:t>Engineering</a:t>
            </a:r>
            <a:endParaRPr lang="nl-NL" sz="825" dirty="0"/>
          </a:p>
        </p:txBody>
      </p:sp>
      <p:sp>
        <p:nvSpPr>
          <p:cNvPr id="9" name="Oval 13">
            <a:extLst>
              <a:ext uri="{FF2B5EF4-FFF2-40B4-BE49-F238E27FC236}">
                <a16:creationId xmlns:a16="http://schemas.microsoft.com/office/drawing/2014/main" id="{EF5201FB-3FCD-E1EE-D344-2F47F0A349FA}"/>
              </a:ext>
            </a:extLst>
          </p:cNvPr>
          <p:cNvSpPr/>
          <p:nvPr/>
        </p:nvSpPr>
        <p:spPr>
          <a:xfrm>
            <a:off x="4724123" y="1471807"/>
            <a:ext cx="1031790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err="1"/>
              <a:t>Back-end</a:t>
            </a:r>
            <a:r>
              <a:rPr lang="nl-NL" sz="825"/>
              <a:t> </a:t>
            </a:r>
            <a:r>
              <a:rPr lang="nl-NL" sz="700"/>
              <a:t>development</a:t>
            </a:r>
            <a:endParaRPr lang="nl-NL" sz="825"/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D2F4DDA5-1428-7174-74F2-F8B58030D091}"/>
              </a:ext>
            </a:extLst>
          </p:cNvPr>
          <p:cNvSpPr/>
          <p:nvPr/>
        </p:nvSpPr>
        <p:spPr>
          <a:xfrm>
            <a:off x="4707239" y="2110306"/>
            <a:ext cx="905132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/>
              <a:t>Micro services</a:t>
            </a:r>
          </a:p>
        </p:txBody>
      </p:sp>
      <p:sp>
        <p:nvSpPr>
          <p:cNvPr id="10" name="Oval 15">
            <a:extLst>
              <a:ext uri="{FF2B5EF4-FFF2-40B4-BE49-F238E27FC236}">
                <a16:creationId xmlns:a16="http://schemas.microsoft.com/office/drawing/2014/main" id="{AAE59FCB-2A87-47FC-B550-27CFB8F44F9E}"/>
              </a:ext>
            </a:extLst>
          </p:cNvPr>
          <p:cNvSpPr/>
          <p:nvPr/>
        </p:nvSpPr>
        <p:spPr>
          <a:xfrm>
            <a:off x="3952815" y="1853318"/>
            <a:ext cx="1031790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err="1"/>
              <a:t>Fullstack</a:t>
            </a:r>
            <a:r>
              <a:rPr lang="nl-NL" sz="825"/>
              <a:t> </a:t>
            </a:r>
            <a:r>
              <a:rPr lang="nl-NL" sz="700"/>
              <a:t>development</a:t>
            </a:r>
            <a:endParaRPr lang="nl-NL" sz="825"/>
          </a:p>
        </p:txBody>
      </p:sp>
      <p:sp>
        <p:nvSpPr>
          <p:cNvPr id="11" name="Oval 16">
            <a:extLst>
              <a:ext uri="{FF2B5EF4-FFF2-40B4-BE49-F238E27FC236}">
                <a16:creationId xmlns:a16="http://schemas.microsoft.com/office/drawing/2014/main" id="{3BC24C97-20A9-2215-F31F-0458A1B3C2C2}"/>
              </a:ext>
            </a:extLst>
          </p:cNvPr>
          <p:cNvSpPr/>
          <p:nvPr/>
        </p:nvSpPr>
        <p:spPr>
          <a:xfrm>
            <a:off x="2957672" y="1342452"/>
            <a:ext cx="1031790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/>
              <a:t>Front-end </a:t>
            </a:r>
            <a:r>
              <a:rPr lang="nl-NL" sz="700"/>
              <a:t>development</a:t>
            </a:r>
            <a:endParaRPr lang="nl-NL" sz="825"/>
          </a:p>
        </p:txBody>
      </p:sp>
      <p:sp>
        <p:nvSpPr>
          <p:cNvPr id="12" name="Oval 17">
            <a:extLst>
              <a:ext uri="{FF2B5EF4-FFF2-40B4-BE49-F238E27FC236}">
                <a16:creationId xmlns:a16="http://schemas.microsoft.com/office/drawing/2014/main" id="{99C637C1-FB00-2330-0C24-8983B48A54CE}"/>
              </a:ext>
            </a:extLst>
          </p:cNvPr>
          <p:cNvSpPr/>
          <p:nvPr/>
        </p:nvSpPr>
        <p:spPr>
          <a:xfrm>
            <a:off x="1057198" y="902252"/>
            <a:ext cx="905132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/>
              <a:t>VR/AR/</a:t>
            </a:r>
          </a:p>
          <a:p>
            <a:pPr algn="ctr"/>
            <a:r>
              <a:rPr lang="nl-NL" sz="825" dirty="0"/>
              <a:t>XR</a:t>
            </a:r>
          </a:p>
        </p:txBody>
      </p:sp>
      <p:sp>
        <p:nvSpPr>
          <p:cNvPr id="13" name="Oval 18">
            <a:extLst>
              <a:ext uri="{FF2B5EF4-FFF2-40B4-BE49-F238E27FC236}">
                <a16:creationId xmlns:a16="http://schemas.microsoft.com/office/drawing/2014/main" id="{29CD38E0-2DFC-1728-823E-2BE75D078D2D}"/>
              </a:ext>
            </a:extLst>
          </p:cNvPr>
          <p:cNvSpPr/>
          <p:nvPr/>
        </p:nvSpPr>
        <p:spPr>
          <a:xfrm>
            <a:off x="2964984" y="1967239"/>
            <a:ext cx="1031790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/>
              <a:t>Game </a:t>
            </a:r>
            <a:r>
              <a:rPr lang="nl-NL" sz="700"/>
              <a:t>development</a:t>
            </a:r>
            <a:endParaRPr lang="nl-NL" sz="825"/>
          </a:p>
        </p:txBody>
      </p:sp>
      <p:sp>
        <p:nvSpPr>
          <p:cNvPr id="14" name="Oval 19">
            <a:extLst>
              <a:ext uri="{FF2B5EF4-FFF2-40B4-BE49-F238E27FC236}">
                <a16:creationId xmlns:a16="http://schemas.microsoft.com/office/drawing/2014/main" id="{0B535600-0ADC-E929-EA18-5B155672AB12}"/>
              </a:ext>
            </a:extLst>
          </p:cNvPr>
          <p:cNvSpPr/>
          <p:nvPr/>
        </p:nvSpPr>
        <p:spPr>
          <a:xfrm>
            <a:off x="6589431" y="1994959"/>
            <a:ext cx="1031790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/>
              <a:t>Cloud Computing</a:t>
            </a:r>
          </a:p>
        </p:txBody>
      </p:sp>
      <p:sp>
        <p:nvSpPr>
          <p:cNvPr id="16" name="Oval 21">
            <a:extLst>
              <a:ext uri="{FF2B5EF4-FFF2-40B4-BE49-F238E27FC236}">
                <a16:creationId xmlns:a16="http://schemas.microsoft.com/office/drawing/2014/main" id="{B6F9FDA9-FD2A-1E12-D545-F718CAA174A6}"/>
              </a:ext>
            </a:extLst>
          </p:cNvPr>
          <p:cNvSpPr/>
          <p:nvPr/>
        </p:nvSpPr>
        <p:spPr>
          <a:xfrm>
            <a:off x="8006269" y="2749793"/>
            <a:ext cx="905132" cy="642551"/>
          </a:xfrm>
          <a:prstGeom prst="ellipse">
            <a:avLst/>
          </a:prstGeom>
          <a:solidFill>
            <a:srgbClr val="0075D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IT </a:t>
            </a:r>
            <a:r>
              <a:rPr lang="nl-NL" sz="700">
                <a:solidFill>
                  <a:schemeClr val="bg1"/>
                </a:solidFill>
              </a:rPr>
              <a:t>Operations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17" name="Oval 22">
            <a:extLst>
              <a:ext uri="{FF2B5EF4-FFF2-40B4-BE49-F238E27FC236}">
                <a16:creationId xmlns:a16="http://schemas.microsoft.com/office/drawing/2014/main" id="{089E69FB-C3A0-CCF9-057B-745E15E1BCFE}"/>
              </a:ext>
            </a:extLst>
          </p:cNvPr>
          <p:cNvSpPr/>
          <p:nvPr/>
        </p:nvSpPr>
        <p:spPr>
          <a:xfrm>
            <a:off x="7236983" y="2524306"/>
            <a:ext cx="905132" cy="642551"/>
          </a:xfrm>
          <a:prstGeom prst="ellipse">
            <a:avLst/>
          </a:prstGeom>
          <a:solidFill>
            <a:srgbClr val="0075D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Cloud Hosting</a:t>
            </a:r>
          </a:p>
        </p:txBody>
      </p:sp>
      <p:sp>
        <p:nvSpPr>
          <p:cNvPr id="18" name="Oval 23">
            <a:extLst>
              <a:ext uri="{FF2B5EF4-FFF2-40B4-BE49-F238E27FC236}">
                <a16:creationId xmlns:a16="http://schemas.microsoft.com/office/drawing/2014/main" id="{77455A42-029D-0882-741C-F2DBAFC5AA08}"/>
              </a:ext>
            </a:extLst>
          </p:cNvPr>
          <p:cNvSpPr/>
          <p:nvPr/>
        </p:nvSpPr>
        <p:spPr>
          <a:xfrm>
            <a:off x="7443660" y="1844776"/>
            <a:ext cx="905132" cy="642551"/>
          </a:xfrm>
          <a:prstGeom prst="ellipse">
            <a:avLst/>
          </a:prstGeom>
          <a:solidFill>
            <a:srgbClr val="0075D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Cyber Security</a:t>
            </a:r>
          </a:p>
        </p:txBody>
      </p:sp>
      <p:sp>
        <p:nvSpPr>
          <p:cNvPr id="19" name="Oval 24">
            <a:extLst>
              <a:ext uri="{FF2B5EF4-FFF2-40B4-BE49-F238E27FC236}">
                <a16:creationId xmlns:a16="http://schemas.microsoft.com/office/drawing/2014/main" id="{17603D86-3B81-89C1-9697-B3333953461B}"/>
              </a:ext>
            </a:extLst>
          </p:cNvPr>
          <p:cNvSpPr/>
          <p:nvPr/>
        </p:nvSpPr>
        <p:spPr>
          <a:xfrm>
            <a:off x="5632157" y="2466418"/>
            <a:ext cx="990104" cy="642551"/>
          </a:xfrm>
          <a:prstGeom prst="ellipse">
            <a:avLst/>
          </a:prstGeom>
          <a:solidFill>
            <a:srgbClr val="0075D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>
                <a:solidFill>
                  <a:schemeClr val="bg1"/>
                </a:solidFill>
              </a:rPr>
              <a:t>Net-</a:t>
            </a:r>
            <a:r>
              <a:rPr lang="nl-NL" sz="825" dirty="0" err="1">
                <a:solidFill>
                  <a:schemeClr val="bg1"/>
                </a:solidFill>
              </a:rPr>
              <a:t>working</a:t>
            </a:r>
            <a:endParaRPr lang="nl-NL" sz="825" dirty="0">
              <a:solidFill>
                <a:schemeClr val="bg1"/>
              </a:solidFill>
            </a:endParaRPr>
          </a:p>
        </p:txBody>
      </p:sp>
      <p:sp>
        <p:nvSpPr>
          <p:cNvPr id="20" name="Oval 25">
            <a:extLst>
              <a:ext uri="{FF2B5EF4-FFF2-40B4-BE49-F238E27FC236}">
                <a16:creationId xmlns:a16="http://schemas.microsoft.com/office/drawing/2014/main" id="{3BA5BFCB-4E76-7A17-BDC0-029AD856E965}"/>
              </a:ext>
            </a:extLst>
          </p:cNvPr>
          <p:cNvSpPr/>
          <p:nvPr/>
        </p:nvSpPr>
        <p:spPr>
          <a:xfrm>
            <a:off x="5685292" y="3536282"/>
            <a:ext cx="905132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Data </a:t>
            </a:r>
            <a:r>
              <a:rPr lang="nl-NL" sz="700">
                <a:solidFill>
                  <a:schemeClr val="bg1"/>
                </a:solidFill>
              </a:rPr>
              <a:t>Analysis/ </a:t>
            </a:r>
            <a:r>
              <a:rPr lang="nl-NL" sz="700" err="1">
                <a:solidFill>
                  <a:schemeClr val="bg1"/>
                </a:solidFill>
              </a:rPr>
              <a:t>Science</a:t>
            </a:r>
            <a:endParaRPr lang="nl-NL" sz="700">
              <a:solidFill>
                <a:schemeClr val="bg1"/>
              </a:solidFill>
            </a:endParaRPr>
          </a:p>
        </p:txBody>
      </p:sp>
      <p:sp>
        <p:nvSpPr>
          <p:cNvPr id="21" name="Oval 26">
            <a:extLst>
              <a:ext uri="{FF2B5EF4-FFF2-40B4-BE49-F238E27FC236}">
                <a16:creationId xmlns:a16="http://schemas.microsoft.com/office/drawing/2014/main" id="{5068F134-DB9C-16BD-2015-B987DF052D0B}"/>
              </a:ext>
            </a:extLst>
          </p:cNvPr>
          <p:cNvSpPr/>
          <p:nvPr/>
        </p:nvSpPr>
        <p:spPr>
          <a:xfrm>
            <a:off x="6716089" y="3189815"/>
            <a:ext cx="905132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ERP Systems</a:t>
            </a:r>
          </a:p>
        </p:txBody>
      </p:sp>
      <p:sp>
        <p:nvSpPr>
          <p:cNvPr id="23" name="Oval 27">
            <a:extLst>
              <a:ext uri="{FF2B5EF4-FFF2-40B4-BE49-F238E27FC236}">
                <a16:creationId xmlns:a16="http://schemas.microsoft.com/office/drawing/2014/main" id="{E1B22967-A53A-2883-A76F-81176391EB91}"/>
              </a:ext>
            </a:extLst>
          </p:cNvPr>
          <p:cNvSpPr/>
          <p:nvPr/>
        </p:nvSpPr>
        <p:spPr>
          <a:xfrm>
            <a:off x="7746886" y="3323948"/>
            <a:ext cx="977640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Enterprise </a:t>
            </a:r>
            <a:r>
              <a:rPr lang="nl-NL" sz="750">
                <a:solidFill>
                  <a:schemeClr val="bg1"/>
                </a:solidFill>
              </a:rPr>
              <a:t>Architecture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24" name="Oval 28">
            <a:extLst>
              <a:ext uri="{FF2B5EF4-FFF2-40B4-BE49-F238E27FC236}">
                <a16:creationId xmlns:a16="http://schemas.microsoft.com/office/drawing/2014/main" id="{D9BF4147-0349-A615-BC19-EA0627466818}"/>
              </a:ext>
            </a:extLst>
          </p:cNvPr>
          <p:cNvSpPr/>
          <p:nvPr/>
        </p:nvSpPr>
        <p:spPr>
          <a:xfrm>
            <a:off x="6482868" y="3645224"/>
            <a:ext cx="905132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700">
                <a:solidFill>
                  <a:schemeClr val="bg1"/>
                </a:solidFill>
              </a:rPr>
              <a:t>Dash</a:t>
            </a:r>
            <a:r>
              <a:rPr lang="nl-NL" sz="825">
                <a:solidFill>
                  <a:schemeClr val="bg1"/>
                </a:solidFill>
              </a:rPr>
              <a:t> boarding</a:t>
            </a:r>
          </a:p>
        </p:txBody>
      </p:sp>
      <p:sp>
        <p:nvSpPr>
          <p:cNvPr id="25" name="Oval 29">
            <a:extLst>
              <a:ext uri="{FF2B5EF4-FFF2-40B4-BE49-F238E27FC236}">
                <a16:creationId xmlns:a16="http://schemas.microsoft.com/office/drawing/2014/main" id="{C6E139BC-0380-93FA-B2D7-378727250034}"/>
              </a:ext>
            </a:extLst>
          </p:cNvPr>
          <p:cNvSpPr/>
          <p:nvPr/>
        </p:nvSpPr>
        <p:spPr>
          <a:xfrm>
            <a:off x="7272280" y="3966499"/>
            <a:ext cx="977640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>
                <a:solidFill>
                  <a:schemeClr val="bg1"/>
                </a:solidFill>
              </a:rPr>
              <a:t>IT </a:t>
            </a:r>
            <a:r>
              <a:rPr lang="nl-NL" sz="700" dirty="0">
                <a:solidFill>
                  <a:schemeClr val="bg1"/>
                </a:solidFill>
              </a:rPr>
              <a:t>Consultancy</a:t>
            </a:r>
            <a:endParaRPr lang="nl-NL" sz="770" dirty="0">
              <a:solidFill>
                <a:schemeClr val="bg1"/>
              </a:solidFill>
            </a:endParaRPr>
          </a:p>
        </p:txBody>
      </p:sp>
      <p:sp>
        <p:nvSpPr>
          <p:cNvPr id="26" name="Oval 30">
            <a:extLst>
              <a:ext uri="{FF2B5EF4-FFF2-40B4-BE49-F238E27FC236}">
                <a16:creationId xmlns:a16="http://schemas.microsoft.com/office/drawing/2014/main" id="{52A4FD92-1D6C-2762-2BFC-811043BFC568}"/>
              </a:ext>
            </a:extLst>
          </p:cNvPr>
          <p:cNvSpPr/>
          <p:nvPr/>
        </p:nvSpPr>
        <p:spPr>
          <a:xfrm>
            <a:off x="6045900" y="1330135"/>
            <a:ext cx="905132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err="1">
                <a:solidFill>
                  <a:schemeClr val="bg1"/>
                </a:solidFill>
              </a:rPr>
              <a:t>Robotics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28" name="Oval 31">
            <a:extLst>
              <a:ext uri="{FF2B5EF4-FFF2-40B4-BE49-F238E27FC236}">
                <a16:creationId xmlns:a16="http://schemas.microsoft.com/office/drawing/2014/main" id="{5BE07548-339B-E919-F35C-D7A58D9A0945}"/>
              </a:ext>
            </a:extLst>
          </p:cNvPr>
          <p:cNvSpPr/>
          <p:nvPr/>
        </p:nvSpPr>
        <p:spPr>
          <a:xfrm>
            <a:off x="4231495" y="1000709"/>
            <a:ext cx="921428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700" dirty="0">
                <a:solidFill>
                  <a:schemeClr val="bg1"/>
                </a:solidFill>
              </a:rPr>
              <a:t>Embedded</a:t>
            </a:r>
            <a:r>
              <a:rPr lang="nl-NL" sz="825" dirty="0">
                <a:solidFill>
                  <a:schemeClr val="bg1"/>
                </a:solidFill>
              </a:rPr>
              <a:t> Systems</a:t>
            </a:r>
          </a:p>
        </p:txBody>
      </p:sp>
      <p:sp>
        <p:nvSpPr>
          <p:cNvPr id="29" name="Oval 32">
            <a:extLst>
              <a:ext uri="{FF2B5EF4-FFF2-40B4-BE49-F238E27FC236}">
                <a16:creationId xmlns:a16="http://schemas.microsoft.com/office/drawing/2014/main" id="{DDEF80C0-8601-3A6F-C529-B772C9E9C2B6}"/>
              </a:ext>
            </a:extLst>
          </p:cNvPr>
          <p:cNvSpPr/>
          <p:nvPr/>
        </p:nvSpPr>
        <p:spPr>
          <a:xfrm>
            <a:off x="5755914" y="1893803"/>
            <a:ext cx="905132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err="1">
                <a:solidFill>
                  <a:schemeClr val="bg1"/>
                </a:solidFill>
              </a:rPr>
              <a:t>IoT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30" name="Oval 33">
            <a:extLst>
              <a:ext uri="{FF2B5EF4-FFF2-40B4-BE49-F238E27FC236}">
                <a16:creationId xmlns:a16="http://schemas.microsoft.com/office/drawing/2014/main" id="{FC853C5F-224C-6A97-6EE4-B16EAB3E1F33}"/>
              </a:ext>
            </a:extLst>
          </p:cNvPr>
          <p:cNvSpPr/>
          <p:nvPr/>
        </p:nvSpPr>
        <p:spPr>
          <a:xfrm>
            <a:off x="5427706" y="1036677"/>
            <a:ext cx="905132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MES</a:t>
            </a:r>
          </a:p>
        </p:txBody>
      </p:sp>
      <p:sp>
        <p:nvSpPr>
          <p:cNvPr id="31" name="Oval 34">
            <a:extLst>
              <a:ext uri="{FF2B5EF4-FFF2-40B4-BE49-F238E27FC236}">
                <a16:creationId xmlns:a16="http://schemas.microsoft.com/office/drawing/2014/main" id="{D2D27727-C8F2-B665-A3B0-7DFF14FD00A8}"/>
              </a:ext>
            </a:extLst>
          </p:cNvPr>
          <p:cNvSpPr/>
          <p:nvPr/>
        </p:nvSpPr>
        <p:spPr>
          <a:xfrm>
            <a:off x="4975139" y="653943"/>
            <a:ext cx="905132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Smart </a:t>
            </a:r>
            <a:r>
              <a:rPr lang="nl-NL" sz="825" err="1">
                <a:solidFill>
                  <a:schemeClr val="bg1"/>
                </a:solidFill>
              </a:rPr>
              <a:t>Industry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32" name="Oval 35">
            <a:extLst>
              <a:ext uri="{FF2B5EF4-FFF2-40B4-BE49-F238E27FC236}">
                <a16:creationId xmlns:a16="http://schemas.microsoft.com/office/drawing/2014/main" id="{BF6BDC2D-9122-65F5-5AB8-D61C288CB6EF}"/>
              </a:ext>
            </a:extLst>
          </p:cNvPr>
          <p:cNvSpPr/>
          <p:nvPr/>
        </p:nvSpPr>
        <p:spPr>
          <a:xfrm>
            <a:off x="258788" y="980240"/>
            <a:ext cx="905132" cy="642551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>
                <a:solidFill>
                  <a:schemeClr val="bg1"/>
                </a:solidFill>
              </a:rPr>
              <a:t>Game </a:t>
            </a:r>
            <a:r>
              <a:rPr lang="nl-NL" sz="825" dirty="0" err="1">
                <a:solidFill>
                  <a:schemeClr val="bg1"/>
                </a:solidFill>
              </a:rPr>
              <a:t>play</a:t>
            </a:r>
            <a:r>
              <a:rPr lang="nl-NL" sz="825" dirty="0">
                <a:solidFill>
                  <a:schemeClr val="bg1"/>
                </a:solidFill>
              </a:rPr>
              <a:t>/ design</a:t>
            </a:r>
          </a:p>
        </p:txBody>
      </p:sp>
      <p:sp>
        <p:nvSpPr>
          <p:cNvPr id="33" name="Oval 36">
            <a:extLst>
              <a:ext uri="{FF2B5EF4-FFF2-40B4-BE49-F238E27FC236}">
                <a16:creationId xmlns:a16="http://schemas.microsoft.com/office/drawing/2014/main" id="{21ADE497-D3F7-1477-35DB-A834000FB683}"/>
              </a:ext>
            </a:extLst>
          </p:cNvPr>
          <p:cNvSpPr/>
          <p:nvPr/>
        </p:nvSpPr>
        <p:spPr>
          <a:xfrm>
            <a:off x="2205547" y="1949476"/>
            <a:ext cx="905132" cy="642551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App Design</a:t>
            </a:r>
          </a:p>
        </p:txBody>
      </p:sp>
      <p:sp>
        <p:nvSpPr>
          <p:cNvPr id="34" name="Oval 37">
            <a:extLst>
              <a:ext uri="{FF2B5EF4-FFF2-40B4-BE49-F238E27FC236}">
                <a16:creationId xmlns:a16="http://schemas.microsoft.com/office/drawing/2014/main" id="{EE11227A-C61A-68D1-FA10-2DF2724BDAC6}"/>
              </a:ext>
            </a:extLst>
          </p:cNvPr>
          <p:cNvSpPr/>
          <p:nvPr/>
        </p:nvSpPr>
        <p:spPr>
          <a:xfrm>
            <a:off x="1456417" y="2306278"/>
            <a:ext cx="905132" cy="642551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UX Design</a:t>
            </a:r>
          </a:p>
        </p:txBody>
      </p:sp>
      <p:sp>
        <p:nvSpPr>
          <p:cNvPr id="35" name="Oval 38">
            <a:extLst>
              <a:ext uri="{FF2B5EF4-FFF2-40B4-BE49-F238E27FC236}">
                <a16:creationId xmlns:a16="http://schemas.microsoft.com/office/drawing/2014/main" id="{AE9390B2-F473-7E37-112B-554A54FB6E0E}"/>
              </a:ext>
            </a:extLst>
          </p:cNvPr>
          <p:cNvSpPr/>
          <p:nvPr/>
        </p:nvSpPr>
        <p:spPr>
          <a:xfrm>
            <a:off x="1291836" y="1669901"/>
            <a:ext cx="1005909" cy="642551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Web </a:t>
            </a:r>
            <a:r>
              <a:rPr lang="nl-NL" sz="700">
                <a:solidFill>
                  <a:schemeClr val="bg1"/>
                </a:solidFill>
              </a:rPr>
              <a:t>development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36" name="Oval 39">
            <a:extLst>
              <a:ext uri="{FF2B5EF4-FFF2-40B4-BE49-F238E27FC236}">
                <a16:creationId xmlns:a16="http://schemas.microsoft.com/office/drawing/2014/main" id="{80481DA5-5182-30A5-819A-156210A5D3E4}"/>
              </a:ext>
            </a:extLst>
          </p:cNvPr>
          <p:cNvSpPr/>
          <p:nvPr/>
        </p:nvSpPr>
        <p:spPr>
          <a:xfrm>
            <a:off x="2133972" y="1384153"/>
            <a:ext cx="905132" cy="642551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Front-end</a:t>
            </a:r>
          </a:p>
          <a:p>
            <a:pPr algn="ctr"/>
            <a:r>
              <a:rPr lang="nl-NL" sz="825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37" name="Oval 40">
            <a:extLst>
              <a:ext uri="{FF2B5EF4-FFF2-40B4-BE49-F238E27FC236}">
                <a16:creationId xmlns:a16="http://schemas.microsoft.com/office/drawing/2014/main" id="{C3081916-89AA-1225-DF9D-480BAFD73339}"/>
              </a:ext>
            </a:extLst>
          </p:cNvPr>
          <p:cNvSpPr/>
          <p:nvPr/>
        </p:nvSpPr>
        <p:spPr>
          <a:xfrm>
            <a:off x="6421409" y="2582270"/>
            <a:ext cx="1008757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/>
              <a:t>Test </a:t>
            </a:r>
            <a:r>
              <a:rPr lang="nl-NL" sz="825" err="1"/>
              <a:t>automation</a:t>
            </a:r>
            <a:r>
              <a:rPr lang="nl-NL" sz="825"/>
              <a:t> CI/CD</a:t>
            </a:r>
          </a:p>
        </p:txBody>
      </p:sp>
      <p:sp>
        <p:nvSpPr>
          <p:cNvPr id="39" name="TextBox 43">
            <a:extLst>
              <a:ext uri="{FF2B5EF4-FFF2-40B4-BE49-F238E27FC236}">
                <a16:creationId xmlns:a16="http://schemas.microsoft.com/office/drawing/2014/main" id="{42BC01BD-6AA7-4B5C-DCE7-5229EA42F059}"/>
              </a:ext>
            </a:extLst>
          </p:cNvPr>
          <p:cNvSpPr txBox="1"/>
          <p:nvPr/>
        </p:nvSpPr>
        <p:spPr>
          <a:xfrm>
            <a:off x="190617" y="3157127"/>
            <a:ext cx="2105063" cy="4154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Colour </a:t>
            </a:r>
            <a:r>
              <a:rPr lang="nl-NL" sz="1050" dirty="0" err="1">
                <a:solidFill>
                  <a:schemeClr val="tx1">
                    <a:lumMod val="50000"/>
                  </a:schemeClr>
                </a:solidFill>
              </a:rPr>
              <a:t>indicates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050" dirty="0" err="1">
                <a:solidFill>
                  <a:schemeClr val="tx1">
                    <a:lumMod val="50000"/>
                  </a:schemeClr>
                </a:solidFill>
              </a:rPr>
              <a:t>the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050" dirty="0" err="1">
                <a:solidFill>
                  <a:schemeClr val="tx1">
                    <a:lumMod val="50000"/>
                  </a:schemeClr>
                </a:solidFill>
              </a:rPr>
              <a:t>main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 focus </a:t>
            </a:r>
          </a:p>
          <a:p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in </a:t>
            </a:r>
            <a:r>
              <a:rPr lang="nl-NL" sz="1050" dirty="0" err="1">
                <a:solidFill>
                  <a:schemeClr val="tx1">
                    <a:lumMod val="50000"/>
                  </a:schemeClr>
                </a:solidFill>
              </a:rPr>
              <a:t>the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 HBO-i domain </a:t>
            </a:r>
            <a:r>
              <a:rPr lang="nl-NL" sz="1050" dirty="0" err="1">
                <a:solidFill>
                  <a:schemeClr val="tx1">
                    <a:lumMod val="50000"/>
                  </a:schemeClr>
                </a:solidFill>
              </a:rPr>
              <a:t>layer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</p:txBody>
      </p:sp>
      <p:sp>
        <p:nvSpPr>
          <p:cNvPr id="40" name="Rectangle 49">
            <a:extLst>
              <a:ext uri="{FF2B5EF4-FFF2-40B4-BE49-F238E27FC236}">
                <a16:creationId xmlns:a16="http://schemas.microsoft.com/office/drawing/2014/main" id="{E9185A2F-3B0D-B07C-6262-64729C727BD3}"/>
              </a:ext>
            </a:extLst>
          </p:cNvPr>
          <p:cNvSpPr/>
          <p:nvPr/>
        </p:nvSpPr>
        <p:spPr>
          <a:xfrm>
            <a:off x="190617" y="3850501"/>
            <a:ext cx="2105061" cy="283446"/>
          </a:xfrm>
          <a:prstGeom prst="rect">
            <a:avLst/>
          </a:prstGeom>
          <a:solidFill>
            <a:srgbClr val="66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 err="1">
                <a:solidFill>
                  <a:schemeClr val="bg1"/>
                </a:solidFill>
              </a:rPr>
              <a:t>Organisational</a:t>
            </a:r>
            <a:r>
              <a:rPr lang="nl-NL" sz="1050">
                <a:solidFill>
                  <a:schemeClr val="bg1"/>
                </a:solidFill>
              </a:rPr>
              <a:t> </a:t>
            </a:r>
            <a:r>
              <a:rPr lang="nl-NL" sz="1050" err="1">
                <a:solidFill>
                  <a:schemeClr val="bg1"/>
                </a:solidFill>
              </a:rPr>
              <a:t>Processes</a:t>
            </a:r>
            <a:endParaRPr lang="nl-NL" sz="1050">
              <a:solidFill>
                <a:schemeClr val="bg1"/>
              </a:solidFill>
            </a:endParaRPr>
          </a:p>
        </p:txBody>
      </p:sp>
      <p:sp>
        <p:nvSpPr>
          <p:cNvPr id="41" name="Rectangle 50">
            <a:extLst>
              <a:ext uri="{FF2B5EF4-FFF2-40B4-BE49-F238E27FC236}">
                <a16:creationId xmlns:a16="http://schemas.microsoft.com/office/drawing/2014/main" id="{E3BB4825-5637-DEA1-2677-C29DDE675368}"/>
              </a:ext>
            </a:extLst>
          </p:cNvPr>
          <p:cNvSpPr/>
          <p:nvPr/>
        </p:nvSpPr>
        <p:spPr>
          <a:xfrm>
            <a:off x="190617" y="4692795"/>
            <a:ext cx="2105058" cy="27987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 dirty="0">
                <a:solidFill>
                  <a:schemeClr val="bg1"/>
                </a:solidFill>
              </a:rPr>
              <a:t>Hardware </a:t>
            </a:r>
            <a:r>
              <a:rPr lang="nl-NL" sz="1050" dirty="0" err="1">
                <a:solidFill>
                  <a:schemeClr val="bg1"/>
                </a:solidFill>
              </a:rPr>
              <a:t>Interfacing</a:t>
            </a:r>
            <a:endParaRPr lang="nl-NL" sz="1050" dirty="0">
              <a:solidFill>
                <a:schemeClr val="bg1"/>
              </a:solidFill>
            </a:endParaRPr>
          </a:p>
        </p:txBody>
      </p:sp>
      <p:sp>
        <p:nvSpPr>
          <p:cNvPr id="42" name="Rectangle 51">
            <a:extLst>
              <a:ext uri="{FF2B5EF4-FFF2-40B4-BE49-F238E27FC236}">
                <a16:creationId xmlns:a16="http://schemas.microsoft.com/office/drawing/2014/main" id="{542543F5-DCC3-C166-2E72-7996F90250AC}"/>
              </a:ext>
            </a:extLst>
          </p:cNvPr>
          <p:cNvSpPr/>
          <p:nvPr/>
        </p:nvSpPr>
        <p:spPr>
          <a:xfrm>
            <a:off x="190617" y="4130076"/>
            <a:ext cx="2105060" cy="283446"/>
          </a:xfrm>
          <a:prstGeom prst="rect">
            <a:avLst/>
          </a:prstGeom>
          <a:solidFill>
            <a:srgbClr val="007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 err="1">
                <a:solidFill>
                  <a:schemeClr val="bg1"/>
                </a:solidFill>
              </a:rPr>
              <a:t>Infrastructure</a:t>
            </a:r>
            <a:endParaRPr lang="nl-NL" sz="1050">
              <a:solidFill>
                <a:schemeClr val="bg1"/>
              </a:solidFill>
            </a:endParaRPr>
          </a:p>
        </p:txBody>
      </p:sp>
      <p:sp>
        <p:nvSpPr>
          <p:cNvPr id="43" name="Rectangle 52">
            <a:extLst>
              <a:ext uri="{FF2B5EF4-FFF2-40B4-BE49-F238E27FC236}">
                <a16:creationId xmlns:a16="http://schemas.microsoft.com/office/drawing/2014/main" id="{1F0F8A03-C7F9-44FC-91EB-E5A00C0B79E1}"/>
              </a:ext>
            </a:extLst>
          </p:cNvPr>
          <p:cNvSpPr/>
          <p:nvPr/>
        </p:nvSpPr>
        <p:spPr>
          <a:xfrm>
            <a:off x="190617" y="3571064"/>
            <a:ext cx="2105062" cy="28487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>
                <a:solidFill>
                  <a:schemeClr val="bg1"/>
                </a:solidFill>
              </a:rPr>
              <a:t>User </a:t>
            </a:r>
            <a:r>
              <a:rPr lang="nl-NL" sz="1050" err="1">
                <a:solidFill>
                  <a:schemeClr val="bg1"/>
                </a:solidFill>
              </a:rPr>
              <a:t>Interaction</a:t>
            </a:r>
            <a:endParaRPr lang="nl-NL" sz="1050">
              <a:solidFill>
                <a:schemeClr val="bg1"/>
              </a:solidFill>
            </a:endParaRPr>
          </a:p>
        </p:txBody>
      </p:sp>
      <p:sp>
        <p:nvSpPr>
          <p:cNvPr id="44" name="Rectangle 53">
            <a:extLst>
              <a:ext uri="{FF2B5EF4-FFF2-40B4-BE49-F238E27FC236}">
                <a16:creationId xmlns:a16="http://schemas.microsoft.com/office/drawing/2014/main" id="{B2265CE9-0E35-7373-F664-8D4DB6771C9A}"/>
              </a:ext>
            </a:extLst>
          </p:cNvPr>
          <p:cNvSpPr/>
          <p:nvPr/>
        </p:nvSpPr>
        <p:spPr>
          <a:xfrm>
            <a:off x="190617" y="4413220"/>
            <a:ext cx="2105059" cy="279877"/>
          </a:xfrm>
          <a:prstGeom prst="rect">
            <a:avLst/>
          </a:prstGeom>
          <a:solidFill>
            <a:srgbClr val="E50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>
                <a:solidFill>
                  <a:schemeClr val="bg1"/>
                </a:solidFill>
              </a:rPr>
              <a:t>Software</a:t>
            </a:r>
          </a:p>
        </p:txBody>
      </p:sp>
      <p:sp>
        <p:nvSpPr>
          <p:cNvPr id="45" name="Oval 54">
            <a:extLst>
              <a:ext uri="{FF2B5EF4-FFF2-40B4-BE49-F238E27FC236}">
                <a16:creationId xmlns:a16="http://schemas.microsoft.com/office/drawing/2014/main" id="{F497A3AB-B4A9-32F4-9114-5D440805DB86}"/>
              </a:ext>
            </a:extLst>
          </p:cNvPr>
          <p:cNvSpPr/>
          <p:nvPr/>
        </p:nvSpPr>
        <p:spPr>
          <a:xfrm>
            <a:off x="3714114" y="2449803"/>
            <a:ext cx="909114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/>
              <a:t>Block-chain</a:t>
            </a:r>
          </a:p>
        </p:txBody>
      </p:sp>
      <p:sp>
        <p:nvSpPr>
          <p:cNvPr id="46" name="Oval 42">
            <a:extLst>
              <a:ext uri="{FF2B5EF4-FFF2-40B4-BE49-F238E27FC236}">
                <a16:creationId xmlns:a16="http://schemas.microsoft.com/office/drawing/2014/main" id="{6F442249-A916-0CF8-A4A9-622545F04FC9}"/>
              </a:ext>
            </a:extLst>
          </p:cNvPr>
          <p:cNvSpPr/>
          <p:nvPr/>
        </p:nvSpPr>
        <p:spPr>
          <a:xfrm>
            <a:off x="5856505" y="565267"/>
            <a:ext cx="905132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err="1">
                <a:solidFill>
                  <a:schemeClr val="bg1"/>
                </a:solidFill>
              </a:rPr>
              <a:t>Vision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47" name="Oval 44">
            <a:extLst>
              <a:ext uri="{FF2B5EF4-FFF2-40B4-BE49-F238E27FC236}">
                <a16:creationId xmlns:a16="http://schemas.microsoft.com/office/drawing/2014/main" id="{C4BCB9CF-18B1-244E-E895-0763D4D30510}"/>
              </a:ext>
            </a:extLst>
          </p:cNvPr>
          <p:cNvSpPr/>
          <p:nvPr/>
        </p:nvSpPr>
        <p:spPr>
          <a:xfrm>
            <a:off x="5006927" y="2858895"/>
            <a:ext cx="1008757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Low code</a:t>
            </a:r>
          </a:p>
          <a:p>
            <a:pPr algn="ctr"/>
            <a:r>
              <a:rPr lang="nl-NL" sz="825" err="1">
                <a:solidFill>
                  <a:schemeClr val="bg1"/>
                </a:solidFill>
              </a:rPr>
              <a:t>process</a:t>
            </a:r>
            <a:r>
              <a:rPr lang="nl-NL" sz="825">
                <a:solidFill>
                  <a:schemeClr val="bg1"/>
                </a:solidFill>
              </a:rPr>
              <a:t> </a:t>
            </a:r>
            <a:r>
              <a:rPr lang="nl-NL" sz="700">
                <a:solidFill>
                  <a:schemeClr val="bg1"/>
                </a:solidFill>
              </a:rPr>
              <a:t>Development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59D3E997-363B-DA1B-5478-232819BC95D3}"/>
              </a:ext>
            </a:extLst>
          </p:cNvPr>
          <p:cNvSpPr txBox="1"/>
          <p:nvPr/>
        </p:nvSpPr>
        <p:spPr>
          <a:xfrm>
            <a:off x="4504437" y="4738538"/>
            <a:ext cx="4639564" cy="397353"/>
          </a:xfrm>
          <a:prstGeom prst="rect">
            <a:avLst/>
          </a:prstGeom>
        </p:spPr>
        <p:txBody>
          <a:bodyPr wrap="square" rtlCol="0" anchor="ctr" anchorCtr="0">
            <a:normAutofit/>
          </a:bodyPr>
          <a:lstStyle/>
          <a:p>
            <a:r>
              <a:rPr lang="nl-NL" sz="800" dirty="0">
                <a:solidFill>
                  <a:srgbClr val="663366"/>
                </a:solidFill>
              </a:rPr>
              <a:t>Source: </a:t>
            </a:r>
            <a:r>
              <a:rPr lang="en-US" sz="800" dirty="0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800" dirty="0" err="1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beleidswiki.fhict.nl</a:t>
            </a:r>
            <a:r>
              <a:rPr lang="en-US" sz="800" dirty="0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800" dirty="0" err="1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doku.php?id</a:t>
            </a:r>
            <a:r>
              <a:rPr lang="en-US" sz="800" dirty="0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</a:t>
            </a:r>
            <a:r>
              <a:rPr lang="en-US" sz="800" dirty="0" err="1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beleidsvoorbereiding:it-gebieden_voor_afstuderen</a:t>
            </a:r>
            <a:endParaRPr lang="en-US" sz="800" dirty="0">
              <a:solidFill>
                <a:srgbClr val="66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94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66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 rot="16200000">
            <a:off x="-648847" y="2237163"/>
            <a:ext cx="2489494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 err="1"/>
              <a:t>Processes</a:t>
            </a:r>
            <a:endParaRPr lang="nl-NL" cap="none" dirty="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00AC399D-C1D9-820A-8569-0751EC254A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7693515"/>
              </p:ext>
            </p:extLst>
          </p:nvPr>
        </p:nvGraphicFramePr>
        <p:xfrm>
          <a:off x="1298448" y="-18287"/>
          <a:ext cx="7845547" cy="5161781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820499">
                  <a:extLst>
                    <a:ext uri="{9D8B030D-6E8A-4147-A177-3AD203B41FA5}">
                      <a16:colId xmlns:a16="http://schemas.microsoft.com/office/drawing/2014/main" val="3581612044"/>
                    </a:ext>
                  </a:extLst>
                </a:gridCol>
                <a:gridCol w="3702506">
                  <a:extLst>
                    <a:ext uri="{9D8B030D-6E8A-4147-A177-3AD203B41FA5}">
                      <a16:colId xmlns:a16="http://schemas.microsoft.com/office/drawing/2014/main" val="1669521846"/>
                    </a:ext>
                  </a:extLst>
                </a:gridCol>
                <a:gridCol w="1024141">
                  <a:extLst>
                    <a:ext uri="{9D8B030D-6E8A-4147-A177-3AD203B41FA5}">
                      <a16:colId xmlns:a16="http://schemas.microsoft.com/office/drawing/2014/main" val="1276702766"/>
                    </a:ext>
                  </a:extLst>
                </a:gridCol>
                <a:gridCol w="2298401">
                  <a:extLst>
                    <a:ext uri="{9D8B030D-6E8A-4147-A177-3AD203B41FA5}">
                      <a16:colId xmlns:a16="http://schemas.microsoft.com/office/drawing/2014/main" val="118798785"/>
                    </a:ext>
                  </a:extLst>
                </a:gridCol>
              </a:tblGrid>
              <a:tr h="35142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Week no Fontys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Activity 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Who organises?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800" dirty="0" err="1">
                          <a:solidFill>
                            <a:schemeClr val="bg1"/>
                          </a:solidFill>
                          <a:effectLst/>
                        </a:rPr>
                        <a:t>Who</a:t>
                      </a:r>
                      <a:r>
                        <a:rPr lang="nl-NL" sz="800" dirty="0">
                          <a:solidFill>
                            <a:schemeClr val="bg1"/>
                          </a:solidFill>
                          <a:effectLst/>
                        </a:rPr>
                        <a:t> is </a:t>
                      </a:r>
                      <a:r>
                        <a:rPr lang="nl-NL" sz="800" dirty="0" err="1">
                          <a:solidFill>
                            <a:schemeClr val="bg1"/>
                          </a:solidFill>
                          <a:effectLst/>
                        </a:rPr>
                        <a:t>involved</a:t>
                      </a:r>
                      <a:r>
                        <a:rPr lang="nl-NL" sz="800" dirty="0">
                          <a:solidFill>
                            <a:schemeClr val="bg1"/>
                          </a:solidFill>
                          <a:effectLst/>
                        </a:rPr>
                        <a:t>?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134918580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1. Kick off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 and students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700273996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0-1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2. Meet and greet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 and student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340520350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1-3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3. Feedback project plan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Student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Ass1, Company and student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355007259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bg1"/>
                          </a:solidFill>
                          <a:effectLst/>
                        </a:rPr>
                        <a:t>3-5</a:t>
                      </a:r>
                      <a:endParaRPr lang="nl-NL" sz="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4. First company visit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Student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Ass1, Company and student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261731654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3-5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5a.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Closing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feedback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and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feedforward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project plan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 + Ass2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313793403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3-5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5b. Assessors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intervision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(focus on project plan)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 and assessors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686440332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bg1"/>
                          </a:solidFill>
                          <a:effectLst/>
                        </a:rPr>
                        <a:t>1-17</a:t>
                      </a:r>
                      <a:endParaRPr lang="nl-NL" sz="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6a. Weekly update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Student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 and student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375597291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3-17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6b. Feedback deliverables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Student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 and student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4075115566"/>
                  </a:ext>
                </a:extLst>
              </a:tr>
              <a:tr h="38298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7-9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7. Assessors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intervision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(focus on research, set up Project Report,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progress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, check analysis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results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previous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semester)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 and assessors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702715411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8. Information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and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Q&amp;A on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continuation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graduation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internship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 and students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784320998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nl-NL" sz="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9a.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Midterm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Review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Ass1+Company+Ass2+student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940906348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9b. Plan Graduation Expo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 and UM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4103912214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10-15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10a. Feedback draft Project Report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Student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 and student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4112730796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15-16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10b. Feedback final Project Report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Student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 and student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973167063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15-16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11. Assessors </a:t>
                      </a:r>
                      <a:r>
                        <a:rPr lang="en-GB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intervision</a:t>
                      </a: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(focus on Project Report)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 and assessors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4855619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17-18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12. Second company visit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Student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Ass1, Company and student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103757041"/>
                  </a:ext>
                </a:extLst>
              </a:tr>
              <a:tr h="218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17-19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13a. Preliminary discussion final assessment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 + Ass2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4261311860"/>
                  </a:ext>
                </a:extLst>
              </a:tr>
              <a:tr h="24431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13b.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Calibration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preliminary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final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assessments (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with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4-6 assessoren)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One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of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the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assesors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Assessors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involved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073425814"/>
                  </a:ext>
                </a:extLst>
              </a:tr>
              <a:tr h="35142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18-19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14. Graduation Expo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UM (040 + 013)</a:t>
                      </a:r>
                      <a:endParaRPr lang="nl-NL" sz="8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PLOU S8, assessors,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students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nl-NL" sz="8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external</a:t>
                      </a:r>
                      <a:r>
                        <a:rPr lang="nl-NL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expert, Company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892967514"/>
                  </a:ext>
                </a:extLst>
              </a:tr>
              <a:tr h="3238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19+20</a:t>
                      </a:r>
                      <a:endParaRPr lang="nl-NL" sz="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15. Assessment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Student Desk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8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Ass1 + Ass2 + external expert + student </a:t>
                      </a:r>
                      <a:endParaRPr lang="nl-NL" sz="8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0621144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176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2053844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/>
              <a:t>Timeline</a:t>
            </a:r>
          </a:p>
        </p:txBody>
      </p:sp>
      <p:graphicFrame>
        <p:nvGraphicFramePr>
          <p:cNvPr id="77" name="Content Placeholder 11">
            <a:extLst>
              <a:ext uri="{FF2B5EF4-FFF2-40B4-BE49-F238E27FC236}">
                <a16:creationId xmlns:a16="http://schemas.microsoft.com/office/drawing/2014/main" id="{617E506A-D36A-0FAB-0323-BFCD9D4763D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3335" y="1740601"/>
          <a:ext cx="8721725" cy="26189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8" name="TextBox 13">
            <a:extLst>
              <a:ext uri="{FF2B5EF4-FFF2-40B4-BE49-F238E27FC236}">
                <a16:creationId xmlns:a16="http://schemas.microsoft.com/office/drawing/2014/main" id="{5A168066-E294-3CA4-C015-1D3D8187EF1E}"/>
              </a:ext>
            </a:extLst>
          </p:cNvPr>
          <p:cNvSpPr txBox="1"/>
          <p:nvPr/>
        </p:nvSpPr>
        <p:spPr>
          <a:xfrm>
            <a:off x="-3370" y="1198090"/>
            <a:ext cx="1776919" cy="688756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/>
          <a:p>
            <a:pPr algn="l"/>
            <a:r>
              <a:rPr lang="nl-NL" sz="1050" b="1" dirty="0" err="1">
                <a:solidFill>
                  <a:schemeClr val="tx1">
                    <a:lumMod val="50000"/>
                  </a:schemeClr>
                </a:solidFill>
              </a:rPr>
              <a:t>Wk</a:t>
            </a:r>
            <a:r>
              <a:rPr lang="nl-NL" sz="1050" b="1" dirty="0">
                <a:solidFill>
                  <a:schemeClr val="tx1">
                    <a:lumMod val="50000"/>
                  </a:schemeClr>
                </a:solidFill>
              </a:rPr>
              <a:t> 0</a:t>
            </a:r>
          </a:p>
          <a:p>
            <a:pPr algn="l"/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Kick-off</a:t>
            </a: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79" name="Straight Connector 15">
            <a:extLst>
              <a:ext uri="{FF2B5EF4-FFF2-40B4-BE49-F238E27FC236}">
                <a16:creationId xmlns:a16="http://schemas.microsoft.com/office/drawing/2014/main" id="{705F060A-B7CB-4B56-5B6A-C94B97527D29}"/>
              </a:ext>
            </a:extLst>
          </p:cNvPr>
          <p:cNvCxnSpPr>
            <a:cxnSpLocks/>
          </p:cNvCxnSpPr>
          <p:nvPr/>
        </p:nvCxnSpPr>
        <p:spPr>
          <a:xfrm flipV="1">
            <a:off x="4396126" y="2520866"/>
            <a:ext cx="0" cy="13724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16">
            <a:extLst>
              <a:ext uri="{FF2B5EF4-FFF2-40B4-BE49-F238E27FC236}">
                <a16:creationId xmlns:a16="http://schemas.microsoft.com/office/drawing/2014/main" id="{C9F1A592-32F9-EAD9-0775-10900586DBED}"/>
              </a:ext>
            </a:extLst>
          </p:cNvPr>
          <p:cNvSpPr txBox="1"/>
          <p:nvPr/>
        </p:nvSpPr>
        <p:spPr>
          <a:xfrm>
            <a:off x="367890" y="1569491"/>
            <a:ext cx="1776918" cy="440157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/>
          <a:p>
            <a:pPr algn="l"/>
            <a:r>
              <a:rPr lang="nl-NL" sz="1050" b="1" err="1">
                <a:solidFill>
                  <a:schemeClr val="tx1">
                    <a:lumMod val="50000"/>
                  </a:schemeClr>
                </a:solidFill>
              </a:rPr>
              <a:t>Wk</a:t>
            </a:r>
            <a:r>
              <a:rPr lang="nl-NL" sz="1050" b="1">
                <a:solidFill>
                  <a:schemeClr val="tx1">
                    <a:lumMod val="50000"/>
                  </a:schemeClr>
                </a:solidFill>
              </a:rPr>
              <a:t> 0-1</a:t>
            </a:r>
          </a:p>
          <a:p>
            <a:pPr algn="l"/>
            <a:r>
              <a:rPr lang="nl-NL" sz="1050">
                <a:solidFill>
                  <a:schemeClr val="tx1">
                    <a:lumMod val="50000"/>
                  </a:schemeClr>
                </a:solidFill>
              </a:rPr>
              <a:t>Meet &amp; Greet</a:t>
            </a:r>
            <a:endParaRPr lang="en-US" sz="10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1" name="TextBox 17">
            <a:extLst>
              <a:ext uri="{FF2B5EF4-FFF2-40B4-BE49-F238E27FC236}">
                <a16:creationId xmlns:a16="http://schemas.microsoft.com/office/drawing/2014/main" id="{ADDA05BC-D853-D118-FEB6-A0549D2740A2}"/>
              </a:ext>
            </a:extLst>
          </p:cNvPr>
          <p:cNvSpPr txBox="1"/>
          <p:nvPr/>
        </p:nvSpPr>
        <p:spPr>
          <a:xfrm>
            <a:off x="1628187" y="1508058"/>
            <a:ext cx="1189290" cy="688756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l"/>
            <a:r>
              <a:rPr lang="nl-NL" sz="1050" b="1" err="1">
                <a:solidFill>
                  <a:schemeClr val="tx1">
                    <a:lumMod val="50000"/>
                  </a:schemeClr>
                </a:solidFill>
              </a:rPr>
              <a:t>Wk</a:t>
            </a:r>
            <a:r>
              <a:rPr lang="nl-NL" sz="1050" b="1">
                <a:solidFill>
                  <a:schemeClr val="tx1">
                    <a:lumMod val="50000"/>
                  </a:schemeClr>
                </a:solidFill>
              </a:rPr>
              <a:t> 3-5</a:t>
            </a:r>
          </a:p>
          <a:p>
            <a:pPr algn="l"/>
            <a:r>
              <a:rPr lang="nl-NL" sz="1050">
                <a:solidFill>
                  <a:schemeClr val="tx1">
                    <a:lumMod val="50000"/>
                  </a:schemeClr>
                </a:solidFill>
              </a:rPr>
              <a:t>Company </a:t>
            </a:r>
            <a:r>
              <a:rPr lang="nl-NL" sz="1050" err="1">
                <a:solidFill>
                  <a:schemeClr val="tx1">
                    <a:lumMod val="50000"/>
                  </a:schemeClr>
                </a:solidFill>
              </a:rPr>
              <a:t>Visit</a:t>
            </a:r>
            <a:r>
              <a:rPr lang="nl-NL" sz="1050">
                <a:solidFill>
                  <a:schemeClr val="tx1">
                    <a:lumMod val="50000"/>
                  </a:schemeClr>
                </a:solidFill>
              </a:rPr>
              <a:t>  + </a:t>
            </a:r>
            <a:br>
              <a:rPr lang="nl-NL" sz="1050">
                <a:solidFill>
                  <a:schemeClr val="tx1">
                    <a:lumMod val="50000"/>
                  </a:schemeClr>
                </a:solidFill>
              </a:rPr>
            </a:br>
            <a:r>
              <a:rPr lang="nl-NL" sz="1050">
                <a:solidFill>
                  <a:schemeClr val="tx1">
                    <a:lumMod val="50000"/>
                  </a:schemeClr>
                </a:solidFill>
              </a:rPr>
              <a:t>Assessors </a:t>
            </a:r>
            <a:r>
              <a:rPr lang="nl-NL" sz="1050" err="1">
                <a:solidFill>
                  <a:schemeClr val="tx1">
                    <a:lumMod val="50000"/>
                  </a:schemeClr>
                </a:solidFill>
              </a:rPr>
              <a:t>Intervision</a:t>
            </a:r>
            <a:endParaRPr lang="en-US" sz="10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2" name="TextBox 18">
            <a:extLst>
              <a:ext uri="{FF2B5EF4-FFF2-40B4-BE49-F238E27FC236}">
                <a16:creationId xmlns:a16="http://schemas.microsoft.com/office/drawing/2014/main" id="{A875D28D-E219-24FB-D30B-75C46DE81FB2}"/>
              </a:ext>
            </a:extLst>
          </p:cNvPr>
          <p:cNvSpPr txBox="1"/>
          <p:nvPr/>
        </p:nvSpPr>
        <p:spPr>
          <a:xfrm>
            <a:off x="3776159" y="2036566"/>
            <a:ext cx="1239934" cy="4843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/>
          <a:p>
            <a:pPr algn="l"/>
            <a:r>
              <a:rPr lang="nl-NL" sz="1050" b="1" dirty="0" err="1">
                <a:solidFill>
                  <a:schemeClr val="tx1">
                    <a:lumMod val="50000"/>
                  </a:schemeClr>
                </a:solidFill>
                <a:highlight>
                  <a:srgbClr val="FFFF00"/>
                </a:highlight>
              </a:rPr>
              <a:t>Wk</a:t>
            </a:r>
            <a:r>
              <a:rPr lang="nl-NL" sz="1050" b="1" dirty="0">
                <a:solidFill>
                  <a:schemeClr val="tx1">
                    <a:lumMod val="50000"/>
                  </a:schemeClr>
                </a:solidFill>
                <a:highlight>
                  <a:srgbClr val="FFFF00"/>
                </a:highlight>
              </a:rPr>
              <a:t> 10</a:t>
            </a:r>
          </a:p>
          <a:p>
            <a:pPr algn="l"/>
            <a:r>
              <a:rPr lang="nl-NL" sz="1050" dirty="0" err="1">
                <a:solidFill>
                  <a:schemeClr val="tx1">
                    <a:lumMod val="50000"/>
                  </a:schemeClr>
                </a:solidFill>
                <a:highlight>
                  <a:srgbClr val="FFFF00"/>
                </a:highlight>
              </a:rPr>
              <a:t>Midterm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  <a:highlight>
                  <a:srgbClr val="FFFF00"/>
                </a:highlight>
              </a:rPr>
              <a:t> Review</a:t>
            </a:r>
            <a:endParaRPr lang="en-US" sz="1050" dirty="0">
              <a:solidFill>
                <a:schemeClr val="tx1">
                  <a:lumMod val="50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83" name="TextBox 20">
            <a:extLst>
              <a:ext uri="{FF2B5EF4-FFF2-40B4-BE49-F238E27FC236}">
                <a16:creationId xmlns:a16="http://schemas.microsoft.com/office/drawing/2014/main" id="{8D3DB11B-36D9-5FC0-5C81-7CB9C2AB7206}"/>
              </a:ext>
            </a:extLst>
          </p:cNvPr>
          <p:cNvSpPr txBox="1"/>
          <p:nvPr/>
        </p:nvSpPr>
        <p:spPr>
          <a:xfrm>
            <a:off x="8048341" y="2862301"/>
            <a:ext cx="905190" cy="440157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/>
          <a:p>
            <a:pPr algn="l"/>
            <a:r>
              <a:rPr lang="nl-NL" sz="1050" b="1" err="1">
                <a:solidFill>
                  <a:schemeClr val="tx1">
                    <a:lumMod val="50000"/>
                  </a:schemeClr>
                </a:solidFill>
              </a:rPr>
              <a:t>Wk</a:t>
            </a:r>
            <a:r>
              <a:rPr lang="nl-NL" sz="1050" b="1">
                <a:solidFill>
                  <a:schemeClr val="tx1">
                    <a:lumMod val="50000"/>
                  </a:schemeClr>
                </a:solidFill>
              </a:rPr>
              <a:t> 19-20</a:t>
            </a:r>
          </a:p>
          <a:p>
            <a:pPr algn="l"/>
            <a:r>
              <a:rPr lang="nl-NL" sz="1050">
                <a:solidFill>
                  <a:schemeClr val="tx1">
                    <a:lumMod val="50000"/>
                  </a:schemeClr>
                </a:solidFill>
              </a:rPr>
              <a:t>Assessment</a:t>
            </a:r>
            <a:endParaRPr lang="en-US" sz="10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4" name="TextBox 21">
            <a:extLst>
              <a:ext uri="{FF2B5EF4-FFF2-40B4-BE49-F238E27FC236}">
                <a16:creationId xmlns:a16="http://schemas.microsoft.com/office/drawing/2014/main" id="{12EC7BA6-0D80-EFA6-9FFF-0BFF50980B44}"/>
              </a:ext>
            </a:extLst>
          </p:cNvPr>
          <p:cNvSpPr txBox="1"/>
          <p:nvPr/>
        </p:nvSpPr>
        <p:spPr>
          <a:xfrm>
            <a:off x="6869005" y="2016989"/>
            <a:ext cx="1056089" cy="493225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/>
          <a:p>
            <a:pPr algn="l"/>
            <a:r>
              <a:rPr lang="nl-NL" sz="1050" b="1" err="1">
                <a:solidFill>
                  <a:schemeClr val="tx1">
                    <a:lumMod val="50000"/>
                  </a:schemeClr>
                </a:solidFill>
              </a:rPr>
              <a:t>Wk</a:t>
            </a:r>
            <a:r>
              <a:rPr lang="nl-NL" sz="1050" b="1">
                <a:solidFill>
                  <a:schemeClr val="tx1">
                    <a:lumMod val="50000"/>
                  </a:schemeClr>
                </a:solidFill>
              </a:rPr>
              <a:t> 17</a:t>
            </a:r>
          </a:p>
          <a:p>
            <a:pPr algn="l"/>
            <a:r>
              <a:rPr lang="nl-NL" sz="1050">
                <a:solidFill>
                  <a:schemeClr val="tx1">
                    <a:lumMod val="50000"/>
                  </a:schemeClr>
                </a:solidFill>
              </a:rPr>
              <a:t>Project Report</a:t>
            </a:r>
            <a:endParaRPr lang="en-US" sz="105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85" name="Straight Connector 22">
            <a:extLst>
              <a:ext uri="{FF2B5EF4-FFF2-40B4-BE49-F238E27FC236}">
                <a16:creationId xmlns:a16="http://schemas.microsoft.com/office/drawing/2014/main" id="{809E57F8-E5AD-156E-2C5D-9CE18E4BAB61}"/>
              </a:ext>
            </a:extLst>
          </p:cNvPr>
          <p:cNvCxnSpPr>
            <a:cxnSpLocks/>
          </p:cNvCxnSpPr>
          <p:nvPr/>
        </p:nvCxnSpPr>
        <p:spPr>
          <a:xfrm flipV="1">
            <a:off x="260886" y="1730875"/>
            <a:ext cx="0" cy="21624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24">
            <a:extLst>
              <a:ext uri="{FF2B5EF4-FFF2-40B4-BE49-F238E27FC236}">
                <a16:creationId xmlns:a16="http://schemas.microsoft.com/office/drawing/2014/main" id="{33C6C39A-1F43-8B85-38CE-8B697855D2D0}"/>
              </a:ext>
            </a:extLst>
          </p:cNvPr>
          <p:cNvCxnSpPr>
            <a:cxnSpLocks/>
          </p:cNvCxnSpPr>
          <p:nvPr/>
        </p:nvCxnSpPr>
        <p:spPr>
          <a:xfrm flipH="1" flipV="1">
            <a:off x="665556" y="2009649"/>
            <a:ext cx="3950" cy="1876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25">
            <a:extLst>
              <a:ext uri="{FF2B5EF4-FFF2-40B4-BE49-F238E27FC236}">
                <a16:creationId xmlns:a16="http://schemas.microsoft.com/office/drawing/2014/main" id="{0153AE0A-50D3-648A-001A-6B49730E06D4}"/>
              </a:ext>
            </a:extLst>
          </p:cNvPr>
          <p:cNvCxnSpPr>
            <a:cxnSpLocks/>
          </p:cNvCxnSpPr>
          <p:nvPr/>
        </p:nvCxnSpPr>
        <p:spPr>
          <a:xfrm flipV="1">
            <a:off x="2354285" y="2183815"/>
            <a:ext cx="0" cy="16914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27">
            <a:extLst>
              <a:ext uri="{FF2B5EF4-FFF2-40B4-BE49-F238E27FC236}">
                <a16:creationId xmlns:a16="http://schemas.microsoft.com/office/drawing/2014/main" id="{9DBBCD2E-7C93-41B4-52DB-2C8BA8A41A69}"/>
              </a:ext>
            </a:extLst>
          </p:cNvPr>
          <p:cNvCxnSpPr>
            <a:cxnSpLocks/>
          </p:cNvCxnSpPr>
          <p:nvPr/>
        </p:nvCxnSpPr>
        <p:spPr>
          <a:xfrm flipV="1">
            <a:off x="8120835" y="2820717"/>
            <a:ext cx="5831" cy="10234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40">
            <a:extLst>
              <a:ext uri="{FF2B5EF4-FFF2-40B4-BE49-F238E27FC236}">
                <a16:creationId xmlns:a16="http://schemas.microsoft.com/office/drawing/2014/main" id="{C3F16333-9A57-2D7E-F867-C080C90205A3}"/>
              </a:ext>
            </a:extLst>
          </p:cNvPr>
          <p:cNvCxnSpPr>
            <a:cxnSpLocks/>
          </p:cNvCxnSpPr>
          <p:nvPr/>
        </p:nvCxnSpPr>
        <p:spPr>
          <a:xfrm flipH="1" flipV="1">
            <a:off x="7317667" y="2520867"/>
            <a:ext cx="9668" cy="1376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23">
            <a:extLst>
              <a:ext uri="{FF2B5EF4-FFF2-40B4-BE49-F238E27FC236}">
                <a16:creationId xmlns:a16="http://schemas.microsoft.com/office/drawing/2014/main" id="{67962DC0-7D34-1E81-988D-C4316F2C7FD3}"/>
              </a:ext>
            </a:extLst>
          </p:cNvPr>
          <p:cNvCxnSpPr>
            <a:cxnSpLocks/>
          </p:cNvCxnSpPr>
          <p:nvPr/>
        </p:nvCxnSpPr>
        <p:spPr>
          <a:xfrm flipV="1">
            <a:off x="7948078" y="2977451"/>
            <a:ext cx="0" cy="915894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1" name="Straight Connector 28">
            <a:extLst>
              <a:ext uri="{FF2B5EF4-FFF2-40B4-BE49-F238E27FC236}">
                <a16:creationId xmlns:a16="http://schemas.microsoft.com/office/drawing/2014/main" id="{DEE9B3FB-B4A4-86A6-B939-9C8B49842C4C}"/>
              </a:ext>
            </a:extLst>
          </p:cNvPr>
          <p:cNvCxnSpPr>
            <a:cxnSpLocks/>
          </p:cNvCxnSpPr>
          <p:nvPr/>
        </p:nvCxnSpPr>
        <p:spPr>
          <a:xfrm flipV="1">
            <a:off x="8421418" y="3234761"/>
            <a:ext cx="0" cy="662198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2" name="Rectangle: Rounded Corners 29">
            <a:extLst>
              <a:ext uri="{FF2B5EF4-FFF2-40B4-BE49-F238E27FC236}">
                <a16:creationId xmlns:a16="http://schemas.microsoft.com/office/drawing/2014/main" id="{69A7B29A-FDE7-CD07-3B02-A3C27AA9FDF7}"/>
              </a:ext>
            </a:extLst>
          </p:cNvPr>
          <p:cNvSpPr/>
          <p:nvPr/>
        </p:nvSpPr>
        <p:spPr>
          <a:xfrm>
            <a:off x="669506" y="2752450"/>
            <a:ext cx="6661779" cy="21694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00" dirty="0" err="1">
                <a:solidFill>
                  <a:schemeClr val="tx1">
                    <a:lumMod val="50000"/>
                  </a:schemeClr>
                </a:solidFill>
              </a:rPr>
              <a:t>Weekly</a:t>
            </a:r>
            <a:r>
              <a:rPr lang="nl-NL" sz="1000" dirty="0">
                <a:solidFill>
                  <a:schemeClr val="tx1">
                    <a:lumMod val="50000"/>
                  </a:schemeClr>
                </a:solidFill>
              </a:rPr>
              <a:t> update in </a:t>
            </a:r>
            <a:r>
              <a:rPr lang="nl-NL" sz="1000" dirty="0" err="1">
                <a:solidFill>
                  <a:schemeClr val="tx1">
                    <a:lumMod val="50000"/>
                  </a:schemeClr>
                </a:solidFill>
              </a:rPr>
              <a:t>FeedPulse</a:t>
            </a:r>
            <a:r>
              <a:rPr lang="nl-NL" sz="1000" dirty="0">
                <a:solidFill>
                  <a:schemeClr val="tx1">
                    <a:lumMod val="50000"/>
                  </a:schemeClr>
                </a:solidFill>
              </a:rPr>
              <a:t> + feedback deliverables</a:t>
            </a:r>
            <a:endParaRPr lang="en-US" sz="10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3" name="Rectangle: Rounded Corners 1">
            <a:extLst>
              <a:ext uri="{FF2B5EF4-FFF2-40B4-BE49-F238E27FC236}">
                <a16:creationId xmlns:a16="http://schemas.microsoft.com/office/drawing/2014/main" id="{D45F73C6-C1CF-E922-9A62-57CF3AB129E3}"/>
              </a:ext>
            </a:extLst>
          </p:cNvPr>
          <p:cNvSpPr/>
          <p:nvPr/>
        </p:nvSpPr>
        <p:spPr>
          <a:xfrm>
            <a:off x="672364" y="2381049"/>
            <a:ext cx="1467809" cy="21694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dirty="0">
                <a:solidFill>
                  <a:schemeClr val="tx1">
                    <a:lumMod val="50000"/>
                  </a:schemeClr>
                </a:solidFill>
              </a:rPr>
              <a:t>Feedback Project Plan</a:t>
            </a:r>
            <a:endParaRPr lang="en-US" sz="9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4" name="Rectangle: Rounded Corners 30">
            <a:extLst>
              <a:ext uri="{FF2B5EF4-FFF2-40B4-BE49-F238E27FC236}">
                <a16:creationId xmlns:a16="http://schemas.microsoft.com/office/drawing/2014/main" id="{624F171B-6549-C244-5089-C8F6CCC61340}"/>
              </a:ext>
            </a:extLst>
          </p:cNvPr>
          <p:cNvSpPr/>
          <p:nvPr/>
        </p:nvSpPr>
        <p:spPr>
          <a:xfrm>
            <a:off x="4403355" y="3097019"/>
            <a:ext cx="2907920" cy="21694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00">
                <a:solidFill>
                  <a:schemeClr val="tx1">
                    <a:lumMod val="50000"/>
                  </a:schemeClr>
                </a:solidFill>
              </a:rPr>
              <a:t>feedback portfolio – draft | </a:t>
            </a:r>
            <a:r>
              <a:rPr lang="nl-NL" sz="1000" err="1">
                <a:solidFill>
                  <a:schemeClr val="tx1">
                    <a:lumMod val="50000"/>
                  </a:schemeClr>
                </a:solidFill>
              </a:rPr>
              <a:t>final</a:t>
            </a:r>
            <a:endParaRPr lang="en-US" sz="100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95" name="Straight Connector 108">
            <a:extLst>
              <a:ext uri="{FF2B5EF4-FFF2-40B4-BE49-F238E27FC236}">
                <a16:creationId xmlns:a16="http://schemas.microsoft.com/office/drawing/2014/main" id="{B11E6279-3B17-02F2-FEB6-51AB881D219B}"/>
              </a:ext>
            </a:extLst>
          </p:cNvPr>
          <p:cNvCxnSpPr>
            <a:cxnSpLocks/>
          </p:cNvCxnSpPr>
          <p:nvPr/>
        </p:nvCxnSpPr>
        <p:spPr>
          <a:xfrm flipV="1">
            <a:off x="6463109" y="3156300"/>
            <a:ext cx="0" cy="662198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6" name="Rectangle: Rounded Corners 109">
            <a:extLst>
              <a:ext uri="{FF2B5EF4-FFF2-40B4-BE49-F238E27FC236}">
                <a16:creationId xmlns:a16="http://schemas.microsoft.com/office/drawing/2014/main" id="{7B75C2D4-7CCD-712C-E481-26CA8C4410F6}"/>
              </a:ext>
            </a:extLst>
          </p:cNvPr>
          <p:cNvSpPr/>
          <p:nvPr/>
        </p:nvSpPr>
        <p:spPr>
          <a:xfrm>
            <a:off x="1474586" y="3487398"/>
            <a:ext cx="896761" cy="224793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00" dirty="0">
                <a:solidFill>
                  <a:schemeClr val="tx1">
                    <a:lumMod val="50000"/>
                  </a:schemeClr>
                </a:solidFill>
              </a:rPr>
              <a:t>Project Plan</a:t>
            </a:r>
            <a:endParaRPr lang="en-US" sz="10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7" name="Rectangle: Rounded Corners 111">
            <a:extLst>
              <a:ext uri="{FF2B5EF4-FFF2-40B4-BE49-F238E27FC236}">
                <a16:creationId xmlns:a16="http://schemas.microsoft.com/office/drawing/2014/main" id="{2EFA083D-5786-71F8-447C-98485735EACF}"/>
              </a:ext>
            </a:extLst>
          </p:cNvPr>
          <p:cNvSpPr/>
          <p:nvPr/>
        </p:nvSpPr>
        <p:spPr>
          <a:xfrm>
            <a:off x="3322561" y="4591164"/>
            <a:ext cx="1857692" cy="252716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00">
                <a:solidFill>
                  <a:schemeClr val="tx1"/>
                </a:solidFill>
              </a:rPr>
              <a:t>Assessors </a:t>
            </a:r>
            <a:r>
              <a:rPr lang="nl-NL" sz="1100" err="1">
                <a:solidFill>
                  <a:schemeClr val="tx1"/>
                </a:solidFill>
              </a:rPr>
              <a:t>Calibration</a:t>
            </a:r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8" name="TextBox 113">
            <a:extLst>
              <a:ext uri="{FF2B5EF4-FFF2-40B4-BE49-F238E27FC236}">
                <a16:creationId xmlns:a16="http://schemas.microsoft.com/office/drawing/2014/main" id="{DA4A7B32-BA89-950F-655D-74B424A1A419}"/>
              </a:ext>
            </a:extLst>
          </p:cNvPr>
          <p:cNvSpPr txBox="1"/>
          <p:nvPr/>
        </p:nvSpPr>
        <p:spPr>
          <a:xfrm>
            <a:off x="479164" y="3487399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/>
          <a:p>
            <a:pPr algn="l"/>
            <a:endParaRPr lang="en-US">
              <a:solidFill>
                <a:srgbClr val="C00000"/>
              </a:solidFill>
            </a:endParaRPr>
          </a:p>
        </p:txBody>
      </p:sp>
      <p:sp>
        <p:nvSpPr>
          <p:cNvPr id="99" name="Rectangle: Rounded Corners 117">
            <a:extLst>
              <a:ext uri="{FF2B5EF4-FFF2-40B4-BE49-F238E27FC236}">
                <a16:creationId xmlns:a16="http://schemas.microsoft.com/office/drawing/2014/main" id="{7DA81255-5C94-82F9-E1F3-60AE66DEED6A}"/>
              </a:ext>
            </a:extLst>
          </p:cNvPr>
          <p:cNvSpPr/>
          <p:nvPr/>
        </p:nvSpPr>
        <p:spPr>
          <a:xfrm>
            <a:off x="3064873" y="3487398"/>
            <a:ext cx="896761" cy="224793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00">
                <a:solidFill>
                  <a:schemeClr val="tx1">
                    <a:lumMod val="50000"/>
                  </a:schemeClr>
                </a:solidFill>
              </a:rPr>
              <a:t>Research</a:t>
            </a:r>
            <a:endParaRPr lang="en-US" sz="10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00" name="Rectangle: Rounded Corners 118">
            <a:extLst>
              <a:ext uri="{FF2B5EF4-FFF2-40B4-BE49-F238E27FC236}">
                <a16:creationId xmlns:a16="http://schemas.microsoft.com/office/drawing/2014/main" id="{4BF5569C-834A-1D1F-C5DD-5540C0BF53A1}"/>
              </a:ext>
            </a:extLst>
          </p:cNvPr>
          <p:cNvSpPr/>
          <p:nvPr/>
        </p:nvSpPr>
        <p:spPr>
          <a:xfrm>
            <a:off x="6359808" y="3487398"/>
            <a:ext cx="748964" cy="224793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00">
                <a:solidFill>
                  <a:schemeClr val="tx1">
                    <a:lumMod val="50000"/>
                  </a:schemeClr>
                </a:solidFill>
              </a:rPr>
              <a:t>Portfolio</a:t>
            </a:r>
            <a:endParaRPr lang="en-US" sz="100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101" name="Straight Arrow Connector 120">
            <a:extLst>
              <a:ext uri="{FF2B5EF4-FFF2-40B4-BE49-F238E27FC236}">
                <a16:creationId xmlns:a16="http://schemas.microsoft.com/office/drawing/2014/main" id="{27620543-9E12-AE9F-E370-18BAC74872B9}"/>
              </a:ext>
            </a:extLst>
          </p:cNvPr>
          <p:cNvCxnSpPr>
            <a:cxnSpLocks/>
          </p:cNvCxnSpPr>
          <p:nvPr/>
        </p:nvCxnSpPr>
        <p:spPr>
          <a:xfrm flipH="1" flipV="1">
            <a:off x="1922967" y="3712191"/>
            <a:ext cx="2328440" cy="878973"/>
          </a:xfrm>
          <a:prstGeom prst="straightConnector1">
            <a:avLst/>
          </a:prstGeom>
          <a:ln w="9525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2" name="Straight Arrow Connector 122">
            <a:extLst>
              <a:ext uri="{FF2B5EF4-FFF2-40B4-BE49-F238E27FC236}">
                <a16:creationId xmlns:a16="http://schemas.microsoft.com/office/drawing/2014/main" id="{3745468B-240A-2620-D133-A662189BEC0E}"/>
              </a:ext>
            </a:extLst>
          </p:cNvPr>
          <p:cNvCxnSpPr>
            <a:cxnSpLocks/>
          </p:cNvCxnSpPr>
          <p:nvPr/>
        </p:nvCxnSpPr>
        <p:spPr>
          <a:xfrm flipH="1" flipV="1">
            <a:off x="3513254" y="3712191"/>
            <a:ext cx="738153" cy="878973"/>
          </a:xfrm>
          <a:prstGeom prst="straightConnector1">
            <a:avLst/>
          </a:prstGeom>
          <a:ln w="9525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3" name="Straight Arrow Connector 124">
            <a:extLst>
              <a:ext uri="{FF2B5EF4-FFF2-40B4-BE49-F238E27FC236}">
                <a16:creationId xmlns:a16="http://schemas.microsoft.com/office/drawing/2014/main" id="{AADBD449-8E1D-E24C-86E3-53B4AA96B90E}"/>
              </a:ext>
            </a:extLst>
          </p:cNvPr>
          <p:cNvCxnSpPr>
            <a:cxnSpLocks/>
          </p:cNvCxnSpPr>
          <p:nvPr/>
        </p:nvCxnSpPr>
        <p:spPr>
          <a:xfrm flipV="1">
            <a:off x="4251407" y="3712191"/>
            <a:ext cx="2482883" cy="878973"/>
          </a:xfrm>
          <a:prstGeom prst="straightConnector1">
            <a:avLst/>
          </a:prstGeom>
          <a:ln w="9525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4" name="Rectangle: Rounded Corners 125">
            <a:extLst>
              <a:ext uri="{FF2B5EF4-FFF2-40B4-BE49-F238E27FC236}">
                <a16:creationId xmlns:a16="http://schemas.microsoft.com/office/drawing/2014/main" id="{82EA1E66-16DB-DA7C-B4DE-AE857BB5DCCC}"/>
              </a:ext>
            </a:extLst>
          </p:cNvPr>
          <p:cNvSpPr/>
          <p:nvPr/>
        </p:nvSpPr>
        <p:spPr>
          <a:xfrm>
            <a:off x="8179930" y="3463800"/>
            <a:ext cx="847711" cy="224793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nl-NL" sz="1000" dirty="0">
                <a:solidFill>
                  <a:schemeClr val="tx1">
                    <a:lumMod val="50000"/>
                  </a:schemeClr>
                </a:solidFill>
              </a:rPr>
              <a:t>Assessment</a:t>
            </a:r>
            <a:endParaRPr lang="en-US" sz="1000" dirty="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105" name="Straight Arrow Connector 130">
            <a:extLst>
              <a:ext uri="{FF2B5EF4-FFF2-40B4-BE49-F238E27FC236}">
                <a16:creationId xmlns:a16="http://schemas.microsoft.com/office/drawing/2014/main" id="{466E95BF-BD76-065D-D26C-C57F64CDEC23}"/>
              </a:ext>
            </a:extLst>
          </p:cNvPr>
          <p:cNvCxnSpPr>
            <a:cxnSpLocks/>
          </p:cNvCxnSpPr>
          <p:nvPr/>
        </p:nvCxnSpPr>
        <p:spPr>
          <a:xfrm flipV="1">
            <a:off x="4251407" y="3688593"/>
            <a:ext cx="4181039" cy="902571"/>
          </a:xfrm>
          <a:prstGeom prst="straightConnector1">
            <a:avLst/>
          </a:prstGeom>
          <a:ln w="9525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6" name="TextBox 21">
            <a:extLst>
              <a:ext uri="{FF2B5EF4-FFF2-40B4-BE49-F238E27FC236}">
                <a16:creationId xmlns:a16="http://schemas.microsoft.com/office/drawing/2014/main" id="{7A64ED8F-B0F8-1854-88DC-B4AB76D9D43F}"/>
              </a:ext>
            </a:extLst>
          </p:cNvPr>
          <p:cNvSpPr txBox="1"/>
          <p:nvPr/>
        </p:nvSpPr>
        <p:spPr>
          <a:xfrm>
            <a:off x="7895370" y="2349391"/>
            <a:ext cx="1056089" cy="493225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/>
          <a:p>
            <a:pPr algn="l"/>
            <a:r>
              <a:rPr lang="nl-NL" sz="1050" b="1" dirty="0" err="1">
                <a:solidFill>
                  <a:schemeClr val="tx1">
                    <a:lumMod val="50000"/>
                  </a:schemeClr>
                </a:solidFill>
                <a:highlight>
                  <a:srgbClr val="FFFF00"/>
                </a:highlight>
              </a:rPr>
              <a:t>Wk</a:t>
            </a:r>
            <a:r>
              <a:rPr lang="nl-NL" sz="1050" b="1" dirty="0">
                <a:solidFill>
                  <a:schemeClr val="tx1">
                    <a:lumMod val="50000"/>
                  </a:schemeClr>
                </a:solidFill>
                <a:highlight>
                  <a:srgbClr val="FFFF00"/>
                </a:highlight>
              </a:rPr>
              <a:t> 19</a:t>
            </a:r>
          </a:p>
          <a:p>
            <a:pPr algn="l"/>
            <a:r>
              <a:rPr lang="nl-NL" sz="1050" dirty="0" err="1">
                <a:solidFill>
                  <a:schemeClr val="tx1">
                    <a:lumMod val="50000"/>
                  </a:schemeClr>
                </a:solidFill>
                <a:highlight>
                  <a:srgbClr val="FFFF00"/>
                </a:highlight>
              </a:rPr>
              <a:t>Grad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  <a:highlight>
                  <a:srgbClr val="FFFF00"/>
                </a:highlight>
              </a:rPr>
              <a:t>. Expo</a:t>
            </a:r>
            <a:endParaRPr lang="en-US" sz="1050" dirty="0">
              <a:solidFill>
                <a:schemeClr val="tx1">
                  <a:lumMod val="50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8C2E6E47-8E18-8CB3-275F-35D9545DF1E1}"/>
              </a:ext>
            </a:extLst>
          </p:cNvPr>
          <p:cNvSpPr txBox="1"/>
          <p:nvPr/>
        </p:nvSpPr>
        <p:spPr>
          <a:xfrm>
            <a:off x="8200323" y="4642175"/>
            <a:ext cx="865473" cy="397353"/>
          </a:xfrm>
          <a:prstGeom prst="rect">
            <a:avLst/>
          </a:prstGeom>
        </p:spPr>
        <p:txBody>
          <a:bodyPr wrap="square" rtlCol="0" anchor="ctr" anchorCtr="0">
            <a:normAutofit/>
          </a:bodyPr>
          <a:lstStyle/>
          <a:p>
            <a:r>
              <a:rPr lang="nl-NL" sz="1000" dirty="0">
                <a:solidFill>
                  <a:srgbClr val="66336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Policy Wiki </a:t>
            </a:r>
            <a:endParaRPr lang="en-US" sz="1000" dirty="0">
              <a:solidFill>
                <a:srgbClr val="663366"/>
              </a:solidFill>
            </a:endParaRPr>
          </a:p>
        </p:txBody>
      </p:sp>
      <p:sp>
        <p:nvSpPr>
          <p:cNvPr id="3" name="Rectangle: Rounded Corners 117">
            <a:extLst>
              <a:ext uri="{FF2B5EF4-FFF2-40B4-BE49-F238E27FC236}">
                <a16:creationId xmlns:a16="http://schemas.microsoft.com/office/drawing/2014/main" id="{2E385162-0979-9140-9460-C92B38E160D0}"/>
              </a:ext>
            </a:extLst>
          </p:cNvPr>
          <p:cNvSpPr/>
          <p:nvPr/>
        </p:nvSpPr>
        <p:spPr>
          <a:xfrm>
            <a:off x="4179715" y="3435878"/>
            <a:ext cx="1372203" cy="276314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00" dirty="0">
                <a:solidFill>
                  <a:schemeClr val="tx1">
                    <a:lumMod val="50000"/>
                  </a:schemeClr>
                </a:solidFill>
              </a:rPr>
              <a:t>Professional </a:t>
            </a:r>
            <a:r>
              <a:rPr lang="nl-NL" sz="1000" dirty="0" err="1">
                <a:solidFill>
                  <a:schemeClr val="tx1">
                    <a:lumMod val="50000"/>
                  </a:schemeClr>
                </a:solidFill>
              </a:rPr>
              <a:t>products</a:t>
            </a:r>
            <a:endParaRPr lang="en-US" sz="1000" dirty="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5" name="Straight Arrow Connector 122">
            <a:extLst>
              <a:ext uri="{FF2B5EF4-FFF2-40B4-BE49-F238E27FC236}">
                <a16:creationId xmlns:a16="http://schemas.microsoft.com/office/drawing/2014/main" id="{C6967CC6-D126-E298-CA70-2A1B17341F1C}"/>
              </a:ext>
            </a:extLst>
          </p:cNvPr>
          <p:cNvCxnSpPr>
            <a:cxnSpLocks/>
            <a:stCxn id="97" idx="0"/>
          </p:cNvCxnSpPr>
          <p:nvPr/>
        </p:nvCxnSpPr>
        <p:spPr>
          <a:xfrm flipV="1">
            <a:off x="4251407" y="3712191"/>
            <a:ext cx="431318" cy="878973"/>
          </a:xfrm>
          <a:prstGeom prst="straightConnector1">
            <a:avLst/>
          </a:prstGeom>
          <a:ln w="9525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01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3460262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 err="1"/>
              <a:t>Midterm</a:t>
            </a:r>
            <a:r>
              <a:rPr lang="nl-NL" cap="none" dirty="0"/>
              <a:t> Review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A161BD-6845-DDA3-7AB6-B6A7EC68114D}"/>
              </a:ext>
            </a:extLst>
          </p:cNvPr>
          <p:cNvSpPr txBox="1">
            <a:spLocks/>
          </p:cNvSpPr>
          <p:nvPr/>
        </p:nvSpPr>
        <p:spPr>
          <a:xfrm>
            <a:off x="241300" y="1267057"/>
            <a:ext cx="1448815" cy="52588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sz="2000" cap="none" dirty="0">
                <a:solidFill>
                  <a:srgbClr val="663366">
                    <a:alpha val="94000"/>
                  </a:srgbClr>
                </a:solidFill>
              </a:rPr>
              <a:t>Week 10</a:t>
            </a:r>
            <a:endParaRPr lang="nl-NL" sz="2400" dirty="0">
              <a:solidFill>
                <a:srgbClr val="663366">
                  <a:alpha val="94000"/>
                </a:srgbClr>
              </a:solidFill>
            </a:endParaRPr>
          </a:p>
        </p:txBody>
      </p:sp>
      <p:grpSp>
        <p:nvGrpSpPr>
          <p:cNvPr id="24" name="Groep 23">
            <a:extLst>
              <a:ext uri="{FF2B5EF4-FFF2-40B4-BE49-F238E27FC236}">
                <a16:creationId xmlns:a16="http://schemas.microsoft.com/office/drawing/2014/main" id="{26578C95-BA66-62A3-55C4-5467520175C9}"/>
              </a:ext>
            </a:extLst>
          </p:cNvPr>
          <p:cNvGrpSpPr/>
          <p:nvPr/>
        </p:nvGrpSpPr>
        <p:grpSpPr>
          <a:xfrm>
            <a:off x="2434381" y="2415815"/>
            <a:ext cx="1025589" cy="1016785"/>
            <a:chOff x="2434381" y="2445268"/>
            <a:chExt cx="1025589" cy="1016785"/>
          </a:xfrm>
        </p:grpSpPr>
        <p:sp>
          <p:nvSpPr>
            <p:cNvPr id="20" name="TextBox 23">
              <a:extLst>
                <a:ext uri="{FF2B5EF4-FFF2-40B4-BE49-F238E27FC236}">
                  <a16:creationId xmlns:a16="http://schemas.microsoft.com/office/drawing/2014/main" id="{CF7D2563-26DD-E04C-12EA-2612DFF7492D}"/>
                </a:ext>
              </a:extLst>
            </p:cNvPr>
            <p:cNvSpPr txBox="1"/>
            <p:nvPr/>
          </p:nvSpPr>
          <p:spPr>
            <a:xfrm>
              <a:off x="2434381" y="2445268"/>
              <a:ext cx="1025589" cy="10167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wrap="none" lIns="91440" tIns="45720" rIns="91440" bIns="45720" rtlCol="0" anchor="b">
              <a:normAutofit/>
            </a:bodyPr>
            <a:lstStyle/>
            <a:p>
              <a:pPr algn="ctr"/>
              <a:r>
                <a:rPr lang="nl-NL" sz="1200" dirty="0">
                  <a:solidFill>
                    <a:schemeClr val="tx1">
                      <a:lumMod val="50000"/>
                    </a:schemeClr>
                  </a:solidFill>
                </a:rPr>
                <a:t>Student</a:t>
              </a:r>
              <a:endParaRPr lang="en-US" sz="12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pic>
          <p:nvPicPr>
            <p:cNvPr id="6" name="Graphic 5" descr="Reflection with solid fill">
              <a:extLst>
                <a:ext uri="{FF2B5EF4-FFF2-40B4-BE49-F238E27FC236}">
                  <a16:creationId xmlns:a16="http://schemas.microsoft.com/office/drawing/2014/main" id="{2F9FDBE6-A863-B6A8-ECEE-BBAD7DFB34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565012" y="2445269"/>
              <a:ext cx="778599" cy="778599"/>
            </a:xfrm>
            <a:prstGeom prst="rect">
              <a:avLst/>
            </a:prstGeom>
          </p:spPr>
        </p:pic>
      </p:grpSp>
      <p:grpSp>
        <p:nvGrpSpPr>
          <p:cNvPr id="25" name="Groep 24">
            <a:extLst>
              <a:ext uri="{FF2B5EF4-FFF2-40B4-BE49-F238E27FC236}">
                <a16:creationId xmlns:a16="http://schemas.microsoft.com/office/drawing/2014/main" id="{80C908B9-4D0F-45FF-B8C1-E628A3D04F6F}"/>
              </a:ext>
            </a:extLst>
          </p:cNvPr>
          <p:cNvGrpSpPr/>
          <p:nvPr/>
        </p:nvGrpSpPr>
        <p:grpSpPr>
          <a:xfrm>
            <a:off x="2441517" y="3511491"/>
            <a:ext cx="1025589" cy="1176322"/>
            <a:chOff x="2441517" y="3511491"/>
            <a:chExt cx="1025589" cy="1176322"/>
          </a:xfrm>
        </p:grpSpPr>
        <p:sp>
          <p:nvSpPr>
            <p:cNvPr id="15" name="TextBox 23">
              <a:extLst>
                <a:ext uri="{FF2B5EF4-FFF2-40B4-BE49-F238E27FC236}">
                  <a16:creationId xmlns:a16="http://schemas.microsoft.com/office/drawing/2014/main" id="{3B3E90AE-1CFB-83EB-2595-1FFD88702EBD}"/>
                </a:ext>
              </a:extLst>
            </p:cNvPr>
            <p:cNvSpPr txBox="1"/>
            <p:nvPr/>
          </p:nvSpPr>
          <p:spPr>
            <a:xfrm>
              <a:off x="2441517" y="3511491"/>
              <a:ext cx="1025589" cy="117632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wrap="none" lIns="91440" tIns="45720" rIns="91440" bIns="45720" rtlCol="0" anchor="b">
              <a:normAutofit/>
            </a:bodyPr>
            <a:lstStyle/>
            <a:p>
              <a:pPr algn="ctr"/>
              <a:r>
                <a:rPr lang="nl-NL" sz="1200" dirty="0">
                  <a:solidFill>
                    <a:schemeClr val="tx1">
                      <a:lumMod val="50000"/>
                    </a:schemeClr>
                  </a:solidFill>
                </a:rPr>
                <a:t>Assessors</a:t>
              </a:r>
              <a:endParaRPr lang="en-US" sz="12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pic>
          <p:nvPicPr>
            <p:cNvPr id="9" name="Picture 12">
              <a:extLst>
                <a:ext uri="{FF2B5EF4-FFF2-40B4-BE49-F238E27FC236}">
                  <a16:creationId xmlns:a16="http://schemas.microsoft.com/office/drawing/2014/main" id="{03DDE05F-12C5-9812-D471-25BA59F06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40244" y="3591310"/>
              <a:ext cx="828135" cy="828135"/>
            </a:xfrm>
            <a:prstGeom prst="rect">
              <a:avLst/>
            </a:prstGeom>
          </p:spPr>
        </p:pic>
      </p:grpSp>
      <p:grpSp>
        <p:nvGrpSpPr>
          <p:cNvPr id="19" name="Groep 18">
            <a:extLst>
              <a:ext uri="{FF2B5EF4-FFF2-40B4-BE49-F238E27FC236}">
                <a16:creationId xmlns:a16="http://schemas.microsoft.com/office/drawing/2014/main" id="{C4F4921E-30C5-868C-80FA-C8D36512D726}"/>
              </a:ext>
            </a:extLst>
          </p:cNvPr>
          <p:cNvGrpSpPr/>
          <p:nvPr/>
        </p:nvGrpSpPr>
        <p:grpSpPr>
          <a:xfrm>
            <a:off x="6788432" y="1829261"/>
            <a:ext cx="2038635" cy="1933845"/>
            <a:chOff x="6825008" y="2029547"/>
            <a:chExt cx="2038635" cy="1933845"/>
          </a:xfrm>
        </p:grpSpPr>
        <p:pic>
          <p:nvPicPr>
            <p:cNvPr id="10" name="Picture 16">
              <a:extLst>
                <a:ext uri="{FF2B5EF4-FFF2-40B4-BE49-F238E27FC236}">
                  <a16:creationId xmlns:a16="http://schemas.microsoft.com/office/drawing/2014/main" id="{56F60A42-FD70-3284-F711-C2E38E042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25008" y="2029547"/>
              <a:ext cx="2038635" cy="1933845"/>
            </a:xfrm>
            <a:prstGeom prst="rect">
              <a:avLst/>
            </a:prstGeom>
          </p:spPr>
        </p:pic>
        <p:sp>
          <p:nvSpPr>
            <p:cNvPr id="11" name="TextBox 17">
              <a:extLst>
                <a:ext uri="{FF2B5EF4-FFF2-40B4-BE49-F238E27FC236}">
                  <a16:creationId xmlns:a16="http://schemas.microsoft.com/office/drawing/2014/main" id="{2C17CB34-37D7-EF7D-EEDC-80533AB4D0A2}"/>
                </a:ext>
              </a:extLst>
            </p:cNvPr>
            <p:cNvSpPr txBox="1"/>
            <p:nvPr/>
          </p:nvSpPr>
          <p:spPr>
            <a:xfrm>
              <a:off x="7476981" y="2863917"/>
              <a:ext cx="771264" cy="323803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normAutofit/>
            </a:bodyPr>
            <a:lstStyle/>
            <a:p>
              <a:pPr algn="ctr"/>
              <a:r>
                <a:rPr lang="nl-NL" sz="1500" b="1" dirty="0">
                  <a:solidFill>
                    <a:schemeClr val="tx1">
                      <a:lumMod val="50000"/>
                    </a:schemeClr>
                  </a:solidFill>
                </a:rPr>
                <a:t>Canvas</a:t>
              </a:r>
              <a:endParaRPr lang="en-US" sz="1500" b="1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</p:grpSp>
      <p:sp>
        <p:nvSpPr>
          <p:cNvPr id="12" name="Arrow: Right 18">
            <a:extLst>
              <a:ext uri="{FF2B5EF4-FFF2-40B4-BE49-F238E27FC236}">
                <a16:creationId xmlns:a16="http://schemas.microsoft.com/office/drawing/2014/main" id="{7BD86BA5-6B0A-AF6B-4770-48471D766B63}"/>
              </a:ext>
            </a:extLst>
          </p:cNvPr>
          <p:cNvSpPr/>
          <p:nvPr/>
        </p:nvSpPr>
        <p:spPr>
          <a:xfrm>
            <a:off x="3664657" y="2469075"/>
            <a:ext cx="2995200" cy="914400"/>
          </a:xfrm>
          <a:prstGeom prst="rightArrow">
            <a:avLst/>
          </a:prstGeom>
          <a:solidFill>
            <a:srgbClr val="6633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Student </a:t>
            </a:r>
            <a:r>
              <a:rPr lang="nl-NL" sz="1400" dirty="0" err="1"/>
              <a:t>self</a:t>
            </a:r>
            <a:r>
              <a:rPr lang="nl-NL" sz="1400" dirty="0"/>
              <a:t> assessment</a:t>
            </a:r>
            <a:endParaRPr lang="en-US" sz="1400" dirty="0"/>
          </a:p>
        </p:txBody>
      </p:sp>
      <p:sp>
        <p:nvSpPr>
          <p:cNvPr id="16" name="Arrow: Right 24">
            <a:extLst>
              <a:ext uri="{FF2B5EF4-FFF2-40B4-BE49-F238E27FC236}">
                <a16:creationId xmlns:a16="http://schemas.microsoft.com/office/drawing/2014/main" id="{583FB5A6-748A-F5D6-DB31-F4324198CB41}"/>
              </a:ext>
            </a:extLst>
          </p:cNvPr>
          <p:cNvSpPr/>
          <p:nvPr/>
        </p:nvSpPr>
        <p:spPr>
          <a:xfrm>
            <a:off x="3657675" y="1289036"/>
            <a:ext cx="2962582" cy="914400"/>
          </a:xfrm>
          <a:prstGeom prst="rightArrow">
            <a:avLst/>
          </a:prstGeom>
          <a:solidFill>
            <a:srgbClr val="6633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Development </a:t>
            </a:r>
            <a:r>
              <a:rPr lang="nl-NL" sz="1400" dirty="0" err="1"/>
              <a:t>oriented</a:t>
            </a:r>
            <a:r>
              <a:rPr lang="nl-NL" sz="1400" dirty="0"/>
              <a:t> feedback</a:t>
            </a:r>
            <a:endParaRPr lang="en-US" sz="1400" dirty="0"/>
          </a:p>
        </p:txBody>
      </p:sp>
      <p:sp>
        <p:nvSpPr>
          <p:cNvPr id="17" name="Arrow: Right 25">
            <a:extLst>
              <a:ext uri="{FF2B5EF4-FFF2-40B4-BE49-F238E27FC236}">
                <a16:creationId xmlns:a16="http://schemas.microsoft.com/office/drawing/2014/main" id="{BA4AD243-A4FB-F553-F83B-CEC7B45604A5}"/>
              </a:ext>
            </a:extLst>
          </p:cNvPr>
          <p:cNvSpPr/>
          <p:nvPr/>
        </p:nvSpPr>
        <p:spPr>
          <a:xfrm>
            <a:off x="3664657" y="3589214"/>
            <a:ext cx="2962800" cy="914400"/>
          </a:xfrm>
          <a:prstGeom prst="rightArrow">
            <a:avLst>
              <a:gd name="adj1" fmla="val 68000"/>
              <a:gd name="adj2" fmla="val 50000"/>
            </a:avLst>
          </a:prstGeom>
          <a:solidFill>
            <a:srgbClr val="6633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/>
              <a:t>Midterm</a:t>
            </a:r>
            <a:r>
              <a:rPr lang="nl-NL" sz="1400" dirty="0"/>
              <a:t> Review feedback +</a:t>
            </a:r>
            <a:br>
              <a:rPr lang="nl-NL" sz="1400" dirty="0"/>
            </a:br>
            <a:r>
              <a:rPr lang="nl-NL" sz="1400" dirty="0"/>
              <a:t>Format end </a:t>
            </a:r>
            <a:r>
              <a:rPr lang="nl-NL" sz="1400" dirty="0" err="1"/>
              <a:t>presentation</a:t>
            </a:r>
            <a:endParaRPr lang="en-US" sz="1400" dirty="0"/>
          </a:p>
        </p:txBody>
      </p:sp>
      <p:grpSp>
        <p:nvGrpSpPr>
          <p:cNvPr id="23" name="Groep 22">
            <a:extLst>
              <a:ext uri="{FF2B5EF4-FFF2-40B4-BE49-F238E27FC236}">
                <a16:creationId xmlns:a16="http://schemas.microsoft.com/office/drawing/2014/main" id="{5737720D-AA72-D477-6F30-D1F407683F82}"/>
              </a:ext>
            </a:extLst>
          </p:cNvPr>
          <p:cNvGrpSpPr/>
          <p:nvPr/>
        </p:nvGrpSpPr>
        <p:grpSpPr>
          <a:xfrm>
            <a:off x="2434380" y="1221663"/>
            <a:ext cx="1025589" cy="1115262"/>
            <a:chOff x="2434380" y="1221663"/>
            <a:chExt cx="1025589" cy="1115262"/>
          </a:xfrm>
        </p:grpSpPr>
        <p:sp>
          <p:nvSpPr>
            <p:cNvPr id="21" name="TextBox 23">
              <a:extLst>
                <a:ext uri="{FF2B5EF4-FFF2-40B4-BE49-F238E27FC236}">
                  <a16:creationId xmlns:a16="http://schemas.microsoft.com/office/drawing/2014/main" id="{D684B6EF-916C-2AAC-A82C-23D8BC34716F}"/>
                </a:ext>
              </a:extLst>
            </p:cNvPr>
            <p:cNvSpPr txBox="1"/>
            <p:nvPr/>
          </p:nvSpPr>
          <p:spPr>
            <a:xfrm>
              <a:off x="2434380" y="1239951"/>
              <a:ext cx="1025589" cy="109697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wrap="none" lIns="91440" tIns="45720" rIns="91440" bIns="45720" rtlCol="0" anchor="b">
              <a:normAutofit/>
            </a:bodyPr>
            <a:lstStyle/>
            <a:p>
              <a:pPr algn="ctr"/>
              <a:r>
                <a:rPr lang="nl-NL" sz="1200" dirty="0">
                  <a:solidFill>
                    <a:schemeClr val="tx1">
                      <a:lumMod val="50000"/>
                    </a:schemeClr>
                  </a:solidFill>
                </a:rPr>
                <a:t>Company </a:t>
              </a:r>
              <a:br>
                <a:rPr lang="nl-NL" sz="1200" dirty="0">
                  <a:solidFill>
                    <a:schemeClr val="tx1">
                      <a:lumMod val="50000"/>
                    </a:schemeClr>
                  </a:solidFill>
                </a:rPr>
              </a:br>
              <a:r>
                <a:rPr lang="nl-NL" sz="1200" dirty="0">
                  <a:solidFill>
                    <a:schemeClr val="tx1">
                      <a:lumMod val="50000"/>
                    </a:schemeClr>
                  </a:solidFill>
                </a:rPr>
                <a:t>Coach</a:t>
              </a:r>
              <a:endParaRPr lang="en-US" sz="12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pic>
          <p:nvPicPr>
            <p:cNvPr id="18" name="Picture 8" descr="Marketing with solid fill">
              <a:extLst>
                <a:ext uri="{FF2B5EF4-FFF2-40B4-BE49-F238E27FC236}">
                  <a16:creationId xmlns:a16="http://schemas.microsoft.com/office/drawing/2014/main" id="{960F30E3-AB15-599B-A8A3-7F7B9E5FC7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2590029" y="1221663"/>
              <a:ext cx="801716" cy="801716"/>
            </a:xfrm>
            <a:prstGeom prst="rect">
              <a:avLst/>
            </a:prstGeom>
          </p:spPr>
        </p:pic>
      </p:grpSp>
      <p:grpSp>
        <p:nvGrpSpPr>
          <p:cNvPr id="13" name="Groep 12">
            <a:extLst>
              <a:ext uri="{FF2B5EF4-FFF2-40B4-BE49-F238E27FC236}">
                <a16:creationId xmlns:a16="http://schemas.microsoft.com/office/drawing/2014/main" id="{183FD913-8178-286F-5F28-8A6CA2F6C4CA}"/>
              </a:ext>
            </a:extLst>
          </p:cNvPr>
          <p:cNvGrpSpPr/>
          <p:nvPr/>
        </p:nvGrpSpPr>
        <p:grpSpPr>
          <a:xfrm>
            <a:off x="6697405" y="3954682"/>
            <a:ext cx="2235993" cy="1151314"/>
            <a:chOff x="6697405" y="4072672"/>
            <a:chExt cx="2235993" cy="1151314"/>
          </a:xfrm>
        </p:grpSpPr>
        <p:sp>
          <p:nvSpPr>
            <p:cNvPr id="3" name="Arrow: Right 3">
              <a:extLst>
                <a:ext uri="{FF2B5EF4-FFF2-40B4-BE49-F238E27FC236}">
                  <a16:creationId xmlns:a16="http://schemas.microsoft.com/office/drawing/2014/main" id="{CBE38614-199A-09BB-D2A1-11BBA07BD967}"/>
                </a:ext>
              </a:extLst>
            </p:cNvPr>
            <p:cNvSpPr/>
            <p:nvPr/>
          </p:nvSpPr>
          <p:spPr>
            <a:xfrm rot="16200000">
              <a:off x="7447751" y="3322326"/>
              <a:ext cx="735301" cy="2235993"/>
            </a:xfrm>
            <a:prstGeom prst="rightArrow">
              <a:avLst/>
            </a:prstGeom>
            <a:solidFill>
              <a:srgbClr val="65336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28F95FAB-C4A5-7F0C-CBD9-5DEF8E27E524}"/>
                </a:ext>
              </a:extLst>
            </p:cNvPr>
            <p:cNvSpPr txBox="1"/>
            <p:nvPr/>
          </p:nvSpPr>
          <p:spPr>
            <a:xfrm>
              <a:off x="7350549" y="4289708"/>
              <a:ext cx="914400" cy="42781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normAutofit fontScale="70000" lnSpcReduction="20000"/>
            </a:bodyPr>
            <a:lstStyle/>
            <a:p>
              <a:pPr algn="ctr"/>
              <a:r>
                <a:rPr lang="nl-NL" dirty="0" err="1">
                  <a:solidFill>
                    <a:schemeClr val="bg1"/>
                  </a:solidFill>
                </a:rPr>
                <a:t>Weekly</a:t>
              </a:r>
              <a:br>
                <a:rPr lang="nl-NL" dirty="0">
                  <a:solidFill>
                    <a:schemeClr val="bg1"/>
                  </a:solidFill>
                </a:rPr>
              </a:br>
              <a:r>
                <a:rPr lang="nl-NL" dirty="0">
                  <a:solidFill>
                    <a:schemeClr val="bg1"/>
                  </a:solidFill>
                </a:rPr>
                <a:t>blog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4F662411-E686-F1C7-2D1C-2EC1FE9C9799}"/>
                </a:ext>
              </a:extLst>
            </p:cNvPr>
            <p:cNvSpPr txBox="1"/>
            <p:nvPr/>
          </p:nvSpPr>
          <p:spPr>
            <a:xfrm>
              <a:off x="7368837" y="4796175"/>
              <a:ext cx="914400" cy="42781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normAutofit/>
            </a:bodyPr>
            <a:lstStyle/>
            <a:p>
              <a:pPr algn="ctr"/>
              <a:r>
                <a:rPr lang="nl-NL" sz="1400" dirty="0">
                  <a:solidFill>
                    <a:schemeClr val="tx1">
                      <a:lumMod val="50000"/>
                    </a:schemeClr>
                  </a:solidFill>
                </a:rPr>
                <a:t>Student</a:t>
              </a:r>
              <a:endParaRPr lang="en-US" sz="14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448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42D7EA90-EBB9-D009-ED53-01C91731DD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6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1792" y="0"/>
            <a:ext cx="8522208" cy="5158966"/>
          </a:xfrm>
          <a:prstGeom prst="rect">
            <a:avLst/>
          </a:prstGeom>
          <a:effectLst/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0105E41E-4AED-0098-E744-18E4B9D2B18C}"/>
              </a:ext>
            </a:extLst>
          </p:cNvPr>
          <p:cNvSpPr txBox="1"/>
          <p:nvPr/>
        </p:nvSpPr>
        <p:spPr>
          <a:xfrm>
            <a:off x="2024516" y="1267058"/>
            <a:ext cx="6765505" cy="2215662"/>
          </a:xfrm>
          <a:prstGeom prst="rect">
            <a:avLst/>
          </a:prstGeom>
          <a:solidFill>
            <a:schemeClr val="bg1"/>
          </a:solidFill>
        </p:spPr>
        <p:txBody>
          <a:bodyPr wrap="square" lIns="288000" tIns="251999" rIns="251999" bIns="251999" rtlCol="0" anchor="t" anchorCtr="0">
            <a:norm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Audience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consist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of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interested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stakeholders,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external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field,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current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and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potential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students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, teacher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and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researchers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from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FHICT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and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from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outside</a:t>
            </a:r>
            <a:br>
              <a:rPr lang="nl-NL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nl-NL" sz="1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Presentation formats can be a key-note, a presentation or a poster presentation,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demonstration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with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explanation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of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the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final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product, flashlight</a:t>
            </a:r>
            <a:br>
              <a:rPr lang="nl-NL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nl-NL" sz="1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The Expo is set up on 2-4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days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,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thematically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according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to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the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HBO-i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architecture</a:t>
            </a:r>
            <a:r>
              <a:rPr lang="nl-NL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400" dirty="0" err="1">
                <a:solidFill>
                  <a:schemeClr val="tx1">
                    <a:lumMod val="50000"/>
                  </a:schemeClr>
                </a:solidFill>
              </a:rPr>
              <a:t>layers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4952492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/>
              <a:t>Setup </a:t>
            </a:r>
            <a:r>
              <a:rPr lang="nl-NL" cap="none" dirty="0" err="1"/>
              <a:t>Graduation</a:t>
            </a:r>
            <a:r>
              <a:rPr lang="nl-NL" cap="none" dirty="0"/>
              <a:t> Expo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A161BD-6845-DDA3-7AB6-B6A7EC68114D}"/>
              </a:ext>
            </a:extLst>
          </p:cNvPr>
          <p:cNvSpPr txBox="1">
            <a:spLocks/>
          </p:cNvSpPr>
          <p:nvPr/>
        </p:nvSpPr>
        <p:spPr>
          <a:xfrm>
            <a:off x="241300" y="1267057"/>
            <a:ext cx="1448815" cy="52588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sz="2000" cap="none" dirty="0">
                <a:solidFill>
                  <a:srgbClr val="663366">
                    <a:alpha val="94000"/>
                  </a:srgbClr>
                </a:solidFill>
              </a:rPr>
              <a:t>Week 19</a:t>
            </a:r>
            <a:endParaRPr lang="nl-NL" sz="2400" dirty="0">
              <a:solidFill>
                <a:srgbClr val="663366">
                  <a:alpha val="94000"/>
                </a:srgbClr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B296AE6F-59EF-7C9A-D890-D4BF8E2DB10C}"/>
              </a:ext>
            </a:extLst>
          </p:cNvPr>
          <p:cNvSpPr txBox="1"/>
          <p:nvPr/>
        </p:nvSpPr>
        <p:spPr>
          <a:xfrm>
            <a:off x="2844800" y="4746147"/>
            <a:ext cx="6299200" cy="397353"/>
          </a:xfrm>
          <a:prstGeom prst="rect">
            <a:avLst/>
          </a:prstGeom>
        </p:spPr>
        <p:txBody>
          <a:bodyPr wrap="square" rtlCol="0" anchor="ctr" anchorCtr="0">
            <a:normAutofit/>
          </a:bodyPr>
          <a:lstStyle/>
          <a:p>
            <a:r>
              <a:rPr lang="nl-NL" sz="800" dirty="0">
                <a:solidFill>
                  <a:schemeClr val="bg1"/>
                </a:solidFill>
              </a:rPr>
              <a:t>Source: </a:t>
            </a:r>
            <a:r>
              <a:rPr lang="en-US" sz="8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800" dirty="0" err="1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beleidswiki.fhict.nl</a:t>
            </a:r>
            <a:r>
              <a:rPr lang="en-US" sz="8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800" dirty="0" err="1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doku.php?id</a:t>
            </a:r>
            <a:r>
              <a:rPr lang="en-US" sz="8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</a:t>
            </a:r>
            <a:r>
              <a:rPr lang="en-US" sz="800" dirty="0" err="1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en:beleid:beoordeling_afstudeerstage_bachelor&amp;s</a:t>
            </a:r>
            <a:r>
              <a:rPr lang="en-US" sz="8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[]=%2Agraduation%2A&amp;s[]=%2Aexpo%2A</a:t>
            </a:r>
            <a:endParaRPr 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597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3644900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 err="1"/>
              <a:t>Graduation</a:t>
            </a:r>
            <a:r>
              <a:rPr lang="nl-NL" cap="none" dirty="0"/>
              <a:t> Expo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A161BD-6845-DDA3-7AB6-B6A7EC68114D}"/>
              </a:ext>
            </a:extLst>
          </p:cNvPr>
          <p:cNvSpPr txBox="1">
            <a:spLocks/>
          </p:cNvSpPr>
          <p:nvPr/>
        </p:nvSpPr>
        <p:spPr>
          <a:xfrm>
            <a:off x="241300" y="1267057"/>
            <a:ext cx="1448815" cy="52588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sz="2000" cap="none" dirty="0">
                <a:solidFill>
                  <a:srgbClr val="663366">
                    <a:alpha val="94000"/>
                  </a:srgbClr>
                </a:solidFill>
              </a:rPr>
              <a:t>Week 19</a:t>
            </a:r>
            <a:endParaRPr lang="nl-NL" sz="2400" dirty="0">
              <a:solidFill>
                <a:srgbClr val="663366">
                  <a:alpha val="94000"/>
                </a:srgbClr>
              </a:solidFill>
            </a:endParaRP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D2093342-DA98-8778-2F2A-50CD0A1705BF}"/>
              </a:ext>
            </a:extLst>
          </p:cNvPr>
          <p:cNvSpPr txBox="1"/>
          <p:nvPr/>
        </p:nvSpPr>
        <p:spPr>
          <a:xfrm>
            <a:off x="2844800" y="4746147"/>
            <a:ext cx="6299200" cy="397353"/>
          </a:xfrm>
          <a:prstGeom prst="rect">
            <a:avLst/>
          </a:prstGeom>
        </p:spPr>
        <p:txBody>
          <a:bodyPr wrap="square" rtlCol="0" anchor="ctr" anchorCtr="0">
            <a:normAutofit/>
          </a:bodyPr>
          <a:lstStyle/>
          <a:p>
            <a:r>
              <a:rPr lang="nl-NL" sz="800" dirty="0">
                <a:solidFill>
                  <a:schemeClr val="bg1"/>
                </a:solidFill>
              </a:rPr>
              <a:t>Source: </a:t>
            </a:r>
            <a:r>
              <a:rPr lang="en-US" sz="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800" dirty="0" err="1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beleidswiki.fhict.nl</a:t>
            </a:r>
            <a:r>
              <a:rPr lang="en-US" sz="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800" dirty="0" err="1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doku.php?id</a:t>
            </a:r>
            <a:r>
              <a:rPr lang="en-US" sz="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</a:t>
            </a:r>
            <a:r>
              <a:rPr lang="en-US" sz="800" dirty="0" err="1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en:beleid:beoordeling_afstudeerstage_bachelor&amp;s</a:t>
            </a:r>
            <a:r>
              <a:rPr lang="en-US" sz="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[]=%2Agraduation%2A&amp;s[]=%2Aexpo%2A</a:t>
            </a:r>
            <a:endParaRPr lang="en-US" sz="800" dirty="0">
              <a:solidFill>
                <a:schemeClr val="bg1"/>
              </a:solidFill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939373F-E1C4-FB44-2815-ABEE3EFCF9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7794950"/>
              </p:ext>
            </p:extLst>
          </p:nvPr>
        </p:nvGraphicFramePr>
        <p:xfrm>
          <a:off x="2695911" y="1327736"/>
          <a:ext cx="5159829" cy="35804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7" name="Rectangle 5">
            <a:extLst>
              <a:ext uri="{FF2B5EF4-FFF2-40B4-BE49-F238E27FC236}">
                <a16:creationId xmlns:a16="http://schemas.microsoft.com/office/drawing/2014/main" id="{06FBFAED-04B1-A976-9019-C44DCEED5678}"/>
              </a:ext>
            </a:extLst>
          </p:cNvPr>
          <p:cNvSpPr/>
          <p:nvPr/>
        </p:nvSpPr>
        <p:spPr>
          <a:xfrm>
            <a:off x="6651055" y="1420582"/>
            <a:ext cx="1821542" cy="42801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200" dirty="0"/>
              <a:t>Student</a:t>
            </a:r>
            <a:endParaRPr lang="en-US" sz="1200" dirty="0"/>
          </a:p>
        </p:txBody>
      </p:sp>
      <p:sp>
        <p:nvSpPr>
          <p:cNvPr id="9" name="Rectangle 19">
            <a:extLst>
              <a:ext uri="{FF2B5EF4-FFF2-40B4-BE49-F238E27FC236}">
                <a16:creationId xmlns:a16="http://schemas.microsoft.com/office/drawing/2014/main" id="{B0347866-21AE-E918-13B5-A5344908CCB6}"/>
              </a:ext>
            </a:extLst>
          </p:cNvPr>
          <p:cNvSpPr/>
          <p:nvPr/>
        </p:nvSpPr>
        <p:spPr>
          <a:xfrm>
            <a:off x="6651055" y="2285887"/>
            <a:ext cx="1821542" cy="42801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200" dirty="0"/>
              <a:t>Assessors</a:t>
            </a:r>
            <a:endParaRPr lang="en-US" sz="1200" dirty="0"/>
          </a:p>
        </p:txBody>
      </p:sp>
      <p:sp>
        <p:nvSpPr>
          <p:cNvPr id="11" name="Rectangle 20">
            <a:extLst>
              <a:ext uri="{FF2B5EF4-FFF2-40B4-BE49-F238E27FC236}">
                <a16:creationId xmlns:a16="http://schemas.microsoft.com/office/drawing/2014/main" id="{625B15B2-8083-631C-05D7-1156B4FD7574}"/>
              </a:ext>
            </a:extLst>
          </p:cNvPr>
          <p:cNvSpPr/>
          <p:nvPr/>
        </p:nvSpPr>
        <p:spPr>
          <a:xfrm>
            <a:off x="6651055" y="3151192"/>
            <a:ext cx="1821542" cy="42801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200" dirty="0"/>
              <a:t>Assessors </a:t>
            </a:r>
            <a:r>
              <a:rPr lang="nl-NL" sz="1200" dirty="0" err="1"/>
              <a:t>and</a:t>
            </a:r>
            <a:r>
              <a:rPr lang="nl-NL" sz="1200" dirty="0"/>
              <a:t> </a:t>
            </a:r>
            <a:br>
              <a:rPr lang="nl-NL" sz="1200" dirty="0"/>
            </a:br>
            <a:r>
              <a:rPr lang="nl-NL" sz="1200" dirty="0" err="1"/>
              <a:t>external</a:t>
            </a:r>
            <a:r>
              <a:rPr lang="nl-NL" sz="1200" dirty="0"/>
              <a:t> expert</a:t>
            </a:r>
            <a:endParaRPr lang="en-US" sz="1200" dirty="0"/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EC78DDF1-3E03-6D4B-7302-926BE2DBF449}"/>
              </a:ext>
            </a:extLst>
          </p:cNvPr>
          <p:cNvSpPr/>
          <p:nvPr/>
        </p:nvSpPr>
        <p:spPr>
          <a:xfrm>
            <a:off x="6651055" y="4016496"/>
            <a:ext cx="1821542" cy="42801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200" dirty="0" err="1"/>
              <a:t>Audience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676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2844800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/>
              <a:t>Assessment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A161BD-6845-DDA3-7AB6-B6A7EC68114D}"/>
              </a:ext>
            </a:extLst>
          </p:cNvPr>
          <p:cNvSpPr txBox="1">
            <a:spLocks/>
          </p:cNvSpPr>
          <p:nvPr/>
        </p:nvSpPr>
        <p:spPr>
          <a:xfrm>
            <a:off x="241300" y="1267057"/>
            <a:ext cx="1953260" cy="52588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sz="2000" cap="none" dirty="0">
                <a:solidFill>
                  <a:srgbClr val="663366">
                    <a:alpha val="94000"/>
                  </a:srgbClr>
                </a:solidFill>
              </a:rPr>
              <a:t>Week 19 - 20</a:t>
            </a:r>
            <a:endParaRPr lang="nl-NL" sz="2400" dirty="0">
              <a:solidFill>
                <a:srgbClr val="663366">
                  <a:alpha val="94000"/>
                </a:srgbClr>
              </a:solidFill>
            </a:endParaRP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0105E41E-4AED-0098-E744-18E4B9D2B18C}"/>
              </a:ext>
            </a:extLst>
          </p:cNvPr>
          <p:cNvSpPr txBox="1"/>
          <p:nvPr/>
        </p:nvSpPr>
        <p:spPr>
          <a:xfrm>
            <a:off x="2844800" y="1614240"/>
            <a:ext cx="4492498" cy="2412303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marL="285750" indent="-285750" algn="l">
              <a:buBlip>
                <a:blip r:embed="rId5"/>
              </a:buBlip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Report</a:t>
            </a:r>
            <a:br>
              <a:rPr lang="en-US" sz="2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Blip>
                <a:blip r:embed="rId5"/>
              </a:buBlip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Graduation Expo</a:t>
            </a:r>
            <a:br>
              <a:rPr lang="en-US" sz="2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Blip>
                <a:blip r:embed="rId5"/>
              </a:buBlip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Assessment</a:t>
            </a:r>
          </a:p>
        </p:txBody>
      </p:sp>
    </p:spTree>
    <p:extLst>
      <p:ext uri="{BB962C8B-B14F-4D97-AF65-F5344CB8AC3E}">
        <p14:creationId xmlns:p14="http://schemas.microsoft.com/office/powerpoint/2010/main" val="2984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2844800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/>
              <a:t>Assessment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A161BD-6845-DDA3-7AB6-B6A7EC68114D}"/>
              </a:ext>
            </a:extLst>
          </p:cNvPr>
          <p:cNvSpPr txBox="1">
            <a:spLocks/>
          </p:cNvSpPr>
          <p:nvPr/>
        </p:nvSpPr>
        <p:spPr>
          <a:xfrm>
            <a:off x="241300" y="1267057"/>
            <a:ext cx="1953260" cy="52588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sz="2000" cap="none" dirty="0">
                <a:solidFill>
                  <a:srgbClr val="663366">
                    <a:alpha val="94000"/>
                  </a:srgbClr>
                </a:solidFill>
              </a:rPr>
              <a:t>Week 19 - 20</a:t>
            </a:r>
            <a:endParaRPr lang="nl-NL" sz="2400" dirty="0">
              <a:solidFill>
                <a:srgbClr val="663366">
                  <a:alpha val="94000"/>
                </a:srgbClr>
              </a:solidFill>
            </a:endParaRP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0105E41E-4AED-0098-E744-18E4B9D2B18C}"/>
              </a:ext>
            </a:extLst>
          </p:cNvPr>
          <p:cNvSpPr txBox="1"/>
          <p:nvPr/>
        </p:nvSpPr>
        <p:spPr>
          <a:xfrm>
            <a:off x="2435860" y="1287572"/>
            <a:ext cx="6466840" cy="3620657"/>
          </a:xfrm>
          <a:prstGeom prst="rect">
            <a:avLst/>
          </a:prstGeom>
        </p:spPr>
        <p:txBody>
          <a:bodyPr wrap="square" rtlCol="0" anchor="t" anchorCtr="0">
            <a:normAutofit lnSpcReduction="10000"/>
          </a:bodyPr>
          <a:lstStyle/>
          <a:p>
            <a:pPr marL="457200" indent="-457200" algn="l">
              <a:buBlip>
                <a:blip r:embed="rId5"/>
              </a:buBlip>
            </a:pPr>
            <a:r>
              <a:rPr lang="en-US" sz="1600" b="0" i="0" dirty="0">
                <a:solidFill>
                  <a:schemeClr val="tx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few 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days a</a:t>
            </a:r>
            <a:r>
              <a:rPr lang="en-US" sz="1600" b="0" i="0" dirty="0">
                <a:solidFill>
                  <a:schemeClr val="tx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fter the 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Graduation Expo, duration max 30 minutes.</a:t>
            </a:r>
            <a:br>
              <a:rPr lang="en-US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Blip>
                <a:blip r:embed="rId5"/>
              </a:buBlip>
            </a:pP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Assessors collect all input from Canvas and Graduation Expo.</a:t>
            </a:r>
            <a:br>
              <a:rPr lang="en-US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buBlip>
                <a:blip r:embed="rId5"/>
              </a:buBlip>
            </a:pPr>
            <a:r>
              <a:rPr lang="en-US" sz="1600" b="0" i="0" dirty="0">
                <a:solidFill>
                  <a:schemeClr val="tx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Student has an opportunity to clarify any last questions and uncertainties to the 1st and 2nd assessor and external expert.</a:t>
            </a:r>
            <a:br>
              <a:rPr lang="en-US" sz="1600" b="0" i="0" dirty="0">
                <a:solidFill>
                  <a:schemeClr val="tx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b="0" i="0" dirty="0">
              <a:solidFill>
                <a:schemeClr val="tx1">
                  <a:lumMod val="5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buBlip>
                <a:blip r:embed="rId5"/>
              </a:buBlip>
            </a:pPr>
            <a:r>
              <a:rPr lang="en-US" sz="1600" b="0" i="0" dirty="0">
                <a:solidFill>
                  <a:schemeClr val="tx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Afterwards, the two assessors determine the final mark, with the external expert in an advisory role. 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mark is explained and motivated per dimension in t</a:t>
            </a:r>
            <a:r>
              <a:rPr lang="en-US" sz="1600" b="0" i="0" dirty="0">
                <a:solidFill>
                  <a:schemeClr val="tx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assessment form.</a:t>
            </a:r>
            <a:br>
              <a:rPr lang="en-US" sz="1600" b="0" i="0" dirty="0">
                <a:solidFill>
                  <a:schemeClr val="tx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b="0" i="0" dirty="0">
              <a:solidFill>
                <a:schemeClr val="tx1">
                  <a:lumMod val="5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buBlip>
                <a:blip r:embed="rId5"/>
              </a:buBlip>
            </a:pPr>
            <a:r>
              <a:rPr lang="en-US" sz="1600" b="0" i="0" dirty="0">
                <a:solidFill>
                  <a:schemeClr val="tx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case of an “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US" sz="1600" b="0" i="0" dirty="0">
                <a:solidFill>
                  <a:schemeClr val="tx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nsatisfactory”, the assessors determine the form and duration of the new graduation assignment. This can be a complete restart, or a more limited assignment with which the student can demonstrate the identified deficiencies.</a:t>
            </a:r>
          </a:p>
        </p:txBody>
      </p:sp>
    </p:spTree>
    <p:extLst>
      <p:ext uri="{BB962C8B-B14F-4D97-AF65-F5344CB8AC3E}">
        <p14:creationId xmlns:p14="http://schemas.microsoft.com/office/powerpoint/2010/main" val="108239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5511800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cap="none" dirty="0"/>
              <a:t>Roles and responsibilities</a:t>
            </a:r>
            <a:endParaRPr lang="nl-NL" cap="none" dirty="0"/>
          </a:p>
        </p:txBody>
      </p:sp>
      <p:sp>
        <p:nvSpPr>
          <p:cNvPr id="6" name="Tijdelijke aanduiding voor inhoud 1">
            <a:extLst>
              <a:ext uri="{FF2B5EF4-FFF2-40B4-BE49-F238E27FC236}">
                <a16:creationId xmlns:a16="http://schemas.microsoft.com/office/drawing/2014/main" id="{B5F879C8-A268-F5F1-2A10-89A347E89C62}"/>
              </a:ext>
            </a:extLst>
          </p:cNvPr>
          <p:cNvSpPr txBox="1">
            <a:spLocks/>
          </p:cNvSpPr>
          <p:nvPr/>
        </p:nvSpPr>
        <p:spPr>
          <a:xfrm>
            <a:off x="2363868" y="1701992"/>
            <a:ext cx="6086802" cy="28745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2250" indent="-222250" algn="l" defTabSz="457200" rtl="0" eaLnBrk="1" latinLnBrk="0" hangingPunct="1">
              <a:spcBef>
                <a:spcPct val="20000"/>
              </a:spcBef>
              <a:buFontTx/>
              <a:buNone/>
              <a:tabLst/>
              <a:defRPr sz="1800" kern="1200" baseline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Blip>
                <a:blip r:embed="rId5"/>
              </a:buBlip>
            </a:pPr>
            <a:r>
              <a:rPr lang="en-GB" sz="2000" dirty="0">
                <a:solidFill>
                  <a:schemeClr val="tx1">
                    <a:lumMod val="50000"/>
                  </a:schemeClr>
                </a:solidFill>
              </a:rPr>
              <a:t>Internship Coordinator / PLOU</a:t>
            </a:r>
          </a:p>
          <a:p>
            <a:pPr marL="342900" indent="-342900">
              <a:buBlip>
                <a:blip r:embed="rId5"/>
              </a:buBlip>
            </a:pPr>
            <a:r>
              <a:rPr lang="en-GB" sz="2000" dirty="0">
                <a:solidFill>
                  <a:schemeClr val="tx1">
                    <a:lumMod val="50000"/>
                  </a:schemeClr>
                </a:solidFill>
              </a:rPr>
              <a:t>Company supervisor</a:t>
            </a:r>
          </a:p>
          <a:p>
            <a:pPr marL="342900" indent="-342900">
              <a:buBlip>
                <a:blip r:embed="rId5"/>
              </a:buBlip>
            </a:pPr>
            <a:r>
              <a:rPr lang="en-GB" sz="2000" dirty="0">
                <a:solidFill>
                  <a:schemeClr val="tx1">
                    <a:lumMod val="50000"/>
                  </a:schemeClr>
                </a:solidFill>
              </a:rPr>
              <a:t>FHICT supervisor (1</a:t>
            </a:r>
            <a:r>
              <a:rPr lang="en-GB" sz="2000" baseline="30000" dirty="0">
                <a:solidFill>
                  <a:schemeClr val="tx1">
                    <a:lumMod val="50000"/>
                  </a:schemeClr>
                </a:solidFill>
              </a:rPr>
              <a:t>st</a:t>
            </a:r>
            <a:r>
              <a:rPr lang="en-GB" sz="2000" dirty="0">
                <a:solidFill>
                  <a:schemeClr val="tx1">
                    <a:lumMod val="50000"/>
                  </a:schemeClr>
                </a:solidFill>
              </a:rPr>
              <a:t> assessor)</a:t>
            </a:r>
          </a:p>
          <a:p>
            <a:pPr marL="342900" indent="-342900">
              <a:buBlip>
                <a:blip r:embed="rId5"/>
              </a:buBlip>
            </a:pPr>
            <a:r>
              <a:rPr lang="en-GB" sz="2000" dirty="0">
                <a:solidFill>
                  <a:schemeClr val="tx1">
                    <a:lumMod val="50000"/>
                  </a:schemeClr>
                </a:solidFill>
              </a:rPr>
              <a:t>Assessment chair (2</a:t>
            </a:r>
            <a:r>
              <a:rPr lang="en-GB" sz="2000" baseline="30000" dirty="0">
                <a:solidFill>
                  <a:schemeClr val="tx1">
                    <a:lumMod val="50000"/>
                  </a:schemeClr>
                </a:solidFill>
              </a:rPr>
              <a:t>nd</a:t>
            </a:r>
            <a:r>
              <a:rPr lang="en-GB" sz="2000" dirty="0">
                <a:solidFill>
                  <a:schemeClr val="tx1">
                    <a:lumMod val="50000"/>
                  </a:schemeClr>
                </a:solidFill>
              </a:rPr>
              <a:t> assessor)</a:t>
            </a:r>
          </a:p>
          <a:p>
            <a:pPr marL="342900" indent="-342900">
              <a:buBlip>
                <a:blip r:embed="rId5"/>
              </a:buBlip>
            </a:pPr>
            <a:r>
              <a:rPr lang="en-GB" sz="2000" dirty="0">
                <a:solidFill>
                  <a:schemeClr val="tx1">
                    <a:lumMod val="50000"/>
                  </a:schemeClr>
                </a:solidFill>
              </a:rPr>
              <a:t>External Expert (part of jury)</a:t>
            </a:r>
          </a:p>
          <a:p>
            <a:pPr marL="342900" indent="-342900">
              <a:buBlip>
                <a:blip r:embed="rId5"/>
              </a:buBlip>
            </a:pPr>
            <a:r>
              <a:rPr lang="en-GB" sz="2000" dirty="0">
                <a:solidFill>
                  <a:schemeClr val="tx1">
                    <a:lumMod val="50000"/>
                  </a:schemeClr>
                </a:solidFill>
              </a:rPr>
              <a:t>Student Desk    </a:t>
            </a:r>
            <a:r>
              <a:rPr lang="en-GB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studentdeskfhict-teamB@fontys.nl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GB" dirty="0">
              <a:solidFill>
                <a:schemeClr val="tx1">
                  <a:lumMod val="50000"/>
                </a:schemeClr>
              </a:solidFill>
            </a:endParaRPr>
          </a:p>
          <a:p>
            <a:pPr marL="342900" indent="-342900">
              <a:buBlip>
                <a:blip r:embed="rId5"/>
              </a:buBlip>
            </a:pPr>
            <a:r>
              <a:rPr lang="en-GB" sz="2000" dirty="0">
                <a:solidFill>
                  <a:schemeClr val="tx1">
                    <a:lumMod val="50000"/>
                  </a:schemeClr>
                </a:solidFill>
              </a:rPr>
              <a:t>Exam Board</a:t>
            </a:r>
            <a:endParaRPr lang="nl-NL" sz="20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05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1" y="410400"/>
            <a:ext cx="4269153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/>
              <a:t>Learning </a:t>
            </a:r>
            <a:r>
              <a:rPr lang="nl-NL" cap="none" dirty="0" err="1"/>
              <a:t>Outcomes</a:t>
            </a:r>
            <a:endParaRPr lang="nl-NL" cap="none" dirty="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D4355429-C87D-D789-594A-C337A734835B}"/>
              </a:ext>
            </a:extLst>
          </p:cNvPr>
          <p:cNvGrpSpPr/>
          <p:nvPr/>
        </p:nvGrpSpPr>
        <p:grpSpPr>
          <a:xfrm>
            <a:off x="2911607" y="1239714"/>
            <a:ext cx="5133465" cy="3582757"/>
            <a:chOff x="2911607" y="1239714"/>
            <a:chExt cx="5133465" cy="3582757"/>
          </a:xfrm>
        </p:grpSpPr>
        <p:pic>
          <p:nvPicPr>
            <p:cNvPr id="3" name="Content Placeholder 3" descr="A picture containing table&#10;&#10;Description automatically generated">
              <a:extLst>
                <a:ext uri="{FF2B5EF4-FFF2-40B4-BE49-F238E27FC236}">
                  <a16:creationId xmlns:a16="http://schemas.microsoft.com/office/drawing/2014/main" id="{6382704D-16BB-AF30-20D1-BEE450C198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980592" y="1239714"/>
              <a:ext cx="5064480" cy="3582757"/>
            </a:xfrm>
            <a:prstGeom prst="rect">
              <a:avLst/>
            </a:prstGeom>
            <a:noFill/>
          </p:spPr>
        </p:pic>
        <p:grpSp>
          <p:nvGrpSpPr>
            <p:cNvPr id="13" name="Groep 12">
              <a:extLst>
                <a:ext uri="{FF2B5EF4-FFF2-40B4-BE49-F238E27FC236}">
                  <a16:creationId xmlns:a16="http://schemas.microsoft.com/office/drawing/2014/main" id="{F77D9B0D-1EB2-CED8-25B2-FDF5BBD9F15F}"/>
                </a:ext>
              </a:extLst>
            </p:cNvPr>
            <p:cNvGrpSpPr/>
            <p:nvPr/>
          </p:nvGrpSpPr>
          <p:grpSpPr>
            <a:xfrm>
              <a:off x="2911607" y="1318160"/>
              <a:ext cx="69750" cy="3076832"/>
              <a:chOff x="2935359" y="1318160"/>
              <a:chExt cx="69750" cy="3076832"/>
            </a:xfrm>
          </p:grpSpPr>
          <p:pic>
            <p:nvPicPr>
              <p:cNvPr id="7" name="Afbeelding 6" descr="Afbeelding met pijl&#10;&#10;Automatisch gegenereerde beschrijving">
                <a:extLst>
                  <a:ext uri="{FF2B5EF4-FFF2-40B4-BE49-F238E27FC236}">
                    <a16:creationId xmlns:a16="http://schemas.microsoft.com/office/drawing/2014/main" id="{8E017063-0B6F-C2D0-C929-30F9EB6966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flipV="1">
                <a:off x="2935359" y="1318160"/>
                <a:ext cx="69750" cy="108000"/>
              </a:xfrm>
              <a:prstGeom prst="rect">
                <a:avLst/>
              </a:prstGeom>
            </p:spPr>
          </p:pic>
          <p:pic>
            <p:nvPicPr>
              <p:cNvPr id="8" name="Afbeelding 7" descr="Afbeelding met pijl&#10;&#10;Automatisch gegenereerde beschrijving">
                <a:extLst>
                  <a:ext uri="{FF2B5EF4-FFF2-40B4-BE49-F238E27FC236}">
                    <a16:creationId xmlns:a16="http://schemas.microsoft.com/office/drawing/2014/main" id="{3110819A-90B2-A7B0-1C4B-79E1F558E8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flipV="1">
                <a:off x="2935359" y="1911926"/>
                <a:ext cx="69750" cy="108000"/>
              </a:xfrm>
              <a:prstGeom prst="rect">
                <a:avLst/>
              </a:prstGeom>
            </p:spPr>
          </p:pic>
          <p:pic>
            <p:nvPicPr>
              <p:cNvPr id="9" name="Afbeelding 8" descr="Afbeelding met pijl&#10;&#10;Automatisch gegenereerde beschrijving">
                <a:extLst>
                  <a:ext uri="{FF2B5EF4-FFF2-40B4-BE49-F238E27FC236}">
                    <a16:creationId xmlns:a16="http://schemas.microsoft.com/office/drawing/2014/main" id="{BECCF924-526C-3073-3742-1813EF7CB2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flipV="1">
                <a:off x="2935359" y="2505692"/>
                <a:ext cx="69750" cy="108000"/>
              </a:xfrm>
              <a:prstGeom prst="rect">
                <a:avLst/>
              </a:prstGeom>
            </p:spPr>
          </p:pic>
          <p:pic>
            <p:nvPicPr>
              <p:cNvPr id="10" name="Afbeelding 9" descr="Afbeelding met pijl&#10;&#10;Automatisch gegenereerde beschrijving">
                <a:extLst>
                  <a:ext uri="{FF2B5EF4-FFF2-40B4-BE49-F238E27FC236}">
                    <a16:creationId xmlns:a16="http://schemas.microsoft.com/office/drawing/2014/main" id="{5FD551BB-2FED-5309-090B-7ED9896767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flipV="1">
                <a:off x="2935359" y="3099458"/>
                <a:ext cx="69750" cy="108000"/>
              </a:xfrm>
              <a:prstGeom prst="rect">
                <a:avLst/>
              </a:prstGeom>
            </p:spPr>
          </p:pic>
          <p:pic>
            <p:nvPicPr>
              <p:cNvPr id="11" name="Afbeelding 10" descr="Afbeelding met pijl&#10;&#10;Automatisch gegenereerde beschrijving">
                <a:extLst>
                  <a:ext uri="{FF2B5EF4-FFF2-40B4-BE49-F238E27FC236}">
                    <a16:creationId xmlns:a16="http://schemas.microsoft.com/office/drawing/2014/main" id="{EDA3EDCE-76DC-9363-E861-03C6DAEE80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flipV="1">
                <a:off x="2935359" y="3699162"/>
                <a:ext cx="69750" cy="108000"/>
              </a:xfrm>
              <a:prstGeom prst="rect">
                <a:avLst/>
              </a:prstGeom>
            </p:spPr>
          </p:pic>
          <p:pic>
            <p:nvPicPr>
              <p:cNvPr id="12" name="Afbeelding 11" descr="Afbeelding met pijl&#10;&#10;Automatisch gegenereerde beschrijving">
                <a:extLst>
                  <a:ext uri="{FF2B5EF4-FFF2-40B4-BE49-F238E27FC236}">
                    <a16:creationId xmlns:a16="http://schemas.microsoft.com/office/drawing/2014/main" id="{D04C1C70-DB4F-E3FF-7B8B-947331B8E5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flipV="1">
                <a:off x="2935359" y="4286992"/>
                <a:ext cx="69750" cy="108000"/>
              </a:xfrm>
              <a:prstGeom prst="rect">
                <a:avLst/>
              </a:prstGeom>
            </p:spPr>
          </p:pic>
        </p:grpSp>
      </p:grpSp>
      <p:sp>
        <p:nvSpPr>
          <p:cNvPr id="2" name="Tekstvak 1">
            <a:extLst>
              <a:ext uri="{FF2B5EF4-FFF2-40B4-BE49-F238E27FC236}">
                <a16:creationId xmlns:a16="http://schemas.microsoft.com/office/drawing/2014/main" id="{E2A32E98-282C-1C58-D83E-C82573CDC034}"/>
              </a:ext>
            </a:extLst>
          </p:cNvPr>
          <p:cNvSpPr txBox="1"/>
          <p:nvPr/>
        </p:nvSpPr>
        <p:spPr>
          <a:xfrm>
            <a:off x="6436900" y="4738538"/>
            <a:ext cx="2707100" cy="397353"/>
          </a:xfrm>
          <a:prstGeom prst="rect">
            <a:avLst/>
          </a:prstGeom>
        </p:spPr>
        <p:txBody>
          <a:bodyPr wrap="square" rtlCol="0" anchor="ctr" anchorCtr="0">
            <a:normAutofit/>
          </a:bodyPr>
          <a:lstStyle/>
          <a:p>
            <a:r>
              <a:rPr lang="nl-NL" sz="800" dirty="0">
                <a:solidFill>
                  <a:srgbClr val="663366"/>
                </a:solidFill>
              </a:rPr>
              <a:t>Source: </a:t>
            </a:r>
            <a:r>
              <a:rPr lang="en-US" sz="800" dirty="0">
                <a:solidFill>
                  <a:srgbClr val="663366"/>
                </a:solidFill>
                <a:hlinkClick r:id="rId7"/>
              </a:rPr>
              <a:t>https://fhict.instructure.com/courses/12801</a:t>
            </a:r>
            <a:endParaRPr lang="en-US" sz="800" dirty="0">
              <a:solidFill>
                <a:srgbClr val="66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93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2438400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cap="none" dirty="0"/>
              <a:t>Deadlines</a:t>
            </a:r>
            <a:endParaRPr lang="nl-NL" cap="none" dirty="0"/>
          </a:p>
        </p:txBody>
      </p:sp>
      <p:sp>
        <p:nvSpPr>
          <p:cNvPr id="6" name="Tijdelijke aanduiding voor inhoud 1">
            <a:extLst>
              <a:ext uri="{FF2B5EF4-FFF2-40B4-BE49-F238E27FC236}">
                <a16:creationId xmlns:a16="http://schemas.microsoft.com/office/drawing/2014/main" id="{B5F879C8-A268-F5F1-2A10-89A347E89C62}"/>
              </a:ext>
            </a:extLst>
          </p:cNvPr>
          <p:cNvSpPr txBox="1">
            <a:spLocks/>
          </p:cNvSpPr>
          <p:nvPr/>
        </p:nvSpPr>
        <p:spPr>
          <a:xfrm>
            <a:off x="2250454" y="1324446"/>
            <a:ext cx="6468244" cy="3169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2250" indent="-222250" algn="l" defTabSz="457200" rtl="0" eaLnBrk="1" latinLnBrk="0" hangingPunct="1">
              <a:spcBef>
                <a:spcPct val="20000"/>
              </a:spcBef>
              <a:buFontTx/>
              <a:buNone/>
              <a:tabLst/>
              <a:defRPr sz="1800" kern="1200" baseline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Deadline project proposal: </a:t>
            </a:r>
          </a:p>
          <a:p>
            <a:pPr lvl="1">
              <a:buBlip>
                <a:blip r:embed="rId5"/>
              </a:buBlip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 choices: ( &lt; Fontys week 7)</a:t>
            </a:r>
          </a:p>
          <a:p>
            <a:pPr lvl="1">
              <a:buBlip>
                <a:blip r:embed="rId5"/>
              </a:buBlip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Proposal: Tuesday January 10th, 2023 (Fontys week 17)</a:t>
            </a:r>
            <a:br>
              <a:rPr 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2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important dates</a:t>
            </a:r>
          </a:p>
          <a:p>
            <a:pPr lvl="1">
              <a:buBlip>
                <a:blip r:embed="rId5"/>
              </a:buBlip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 internship: Monday February 6th, 2023 (Fontys week 1).</a:t>
            </a:r>
          </a:p>
          <a:p>
            <a:pPr lvl="1">
              <a:buBlip>
                <a:blip r:embed="rId5"/>
              </a:buBlip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Deadline submission internship report/portfolio:</a:t>
            </a:r>
            <a:r>
              <a:rPr lang="en-US" sz="12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Tuesday June 13th, 2023 at 14.00 hours (Fontys week 17)</a:t>
            </a:r>
          </a:p>
          <a:p>
            <a:pPr lvl="1">
              <a:buBlip>
                <a:blip r:embed="rId5"/>
              </a:buBlip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 of internship:</a:t>
            </a:r>
            <a:r>
              <a:rPr lang="en-US" sz="12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After Assessment</a:t>
            </a:r>
          </a:p>
          <a:p>
            <a:pPr lvl="1">
              <a:buBlip>
                <a:blip r:embed="rId5"/>
              </a:buBlip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Graduation Expo: Tuesday June 27</a:t>
            </a:r>
            <a:r>
              <a:rPr lang="en-US" sz="1200" baseline="300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Thursday 29 (Fontys week 19)</a:t>
            </a:r>
          </a:p>
          <a:p>
            <a:pPr lvl="1">
              <a:buBlip>
                <a:blip r:embed="rId5"/>
              </a:buBlip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Assessment: Period from Friday June 30th, 2023 to Friday July 7th, 2023 (Fontys week 19+20)</a:t>
            </a:r>
          </a:p>
          <a:p>
            <a:endParaRPr lang="nl-NL" sz="20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217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2757082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cap="none" dirty="0"/>
              <a:t>Further info</a:t>
            </a:r>
            <a:endParaRPr lang="nl-NL" cap="none" dirty="0"/>
          </a:p>
        </p:txBody>
      </p:sp>
      <p:sp>
        <p:nvSpPr>
          <p:cNvPr id="6" name="Tijdelijke aanduiding voor inhoud 1">
            <a:extLst>
              <a:ext uri="{FF2B5EF4-FFF2-40B4-BE49-F238E27FC236}">
                <a16:creationId xmlns:a16="http://schemas.microsoft.com/office/drawing/2014/main" id="{B5F879C8-A268-F5F1-2A10-89A347E89C62}"/>
              </a:ext>
            </a:extLst>
          </p:cNvPr>
          <p:cNvSpPr txBox="1">
            <a:spLocks/>
          </p:cNvSpPr>
          <p:nvPr/>
        </p:nvSpPr>
        <p:spPr>
          <a:xfrm>
            <a:off x="3239682" y="667982"/>
            <a:ext cx="5663018" cy="38075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2250" indent="-222250" algn="l" defTabSz="457200" rtl="0" eaLnBrk="1" latinLnBrk="0" hangingPunct="1">
              <a:spcBef>
                <a:spcPct val="20000"/>
              </a:spcBef>
              <a:buFontTx/>
              <a:buNone/>
              <a:tabLst/>
              <a:defRPr sz="1800" kern="1200" baseline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Canvas course </a:t>
            </a:r>
            <a:r>
              <a:rPr lang="nl-NL" sz="165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Graduation</a:t>
            </a:r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>
              <a:buBlip>
                <a:blip r:embed="rId5"/>
              </a:buBlip>
            </a:pPr>
            <a:r>
              <a:rPr lang="nl-NL" sz="15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5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start in Spring 2022-2023 </a:t>
            </a:r>
            <a:r>
              <a:rPr lang="nl-NL" sz="15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5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will</a:t>
            </a: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get course </a:t>
            </a:r>
            <a:r>
              <a:rPr lang="nl-NL" sz="15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soon</a:t>
            </a:r>
            <a:endParaRPr lang="nl-NL" sz="15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Blip>
                <a:blip r:embed="rId5"/>
              </a:buBlip>
            </a:pP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 later: See </a:t>
            </a: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A-Graduation-PCI</a:t>
            </a: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Canvas course</a:t>
            </a:r>
            <a:b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nl-NL" sz="15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sz="165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Graduation</a:t>
            </a:r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65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assignments</a:t>
            </a:r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FHICT ASAM systeem </a:t>
            </a:r>
            <a:b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nl-NL" sz="165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Company flyer</a:t>
            </a:r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nl-NL" sz="15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also</a:t>
            </a: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5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accesible</a:t>
            </a: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5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5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external</a:t>
            </a: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companies)</a:t>
            </a:r>
            <a:b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5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companies want to submit an assignment:</a:t>
            </a:r>
          </a:p>
          <a:p>
            <a:pPr lvl="1">
              <a:buBlip>
                <a:blip r:embed="rId5"/>
              </a:buBlip>
            </a:pPr>
            <a:r>
              <a:rPr lang="en-US" sz="1650" u="sng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https://praktijkopdrachten.fhict.nl</a:t>
            </a:r>
            <a:br>
              <a:rPr lang="en-US" sz="1650" u="sng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nl-NL" sz="165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65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65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</a:t>
            </a:r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extra help (e.g. </a:t>
            </a:r>
            <a:r>
              <a:rPr lang="nl-NL" sz="165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writing</a:t>
            </a:r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nl-NL" sz="165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communication</a:t>
            </a:r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>
              <a:buBlip>
                <a:blip r:embed="rId5"/>
              </a:buBlip>
            </a:pP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 </a:t>
            </a:r>
            <a: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Student +</a:t>
            </a:r>
            <a:br>
              <a:rPr lang="nl-NL" sz="15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nl-NL" sz="15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sz="165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If you want to graduate abroad:</a:t>
            </a:r>
          </a:p>
          <a:p>
            <a:pPr lvl="1">
              <a:buBlip>
                <a:blip r:embed="rId5"/>
              </a:buBlip>
            </a:pPr>
            <a:r>
              <a:rPr lang="nl-NL" sz="1600" u="sng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www.studyabroadfontysict.nl</a:t>
            </a:r>
            <a:r>
              <a:rPr lang="nl-NL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lvl="1"/>
            <a:endParaRPr lang="en-US" sz="15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916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74B99E6-13B1-CA4A-9826-7054C53C44D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36001"/>
            <a:ext cx="9180000" cy="5328180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ED4319FD-9DD9-7B71-FF37-DEE86A52B20F}"/>
              </a:ext>
            </a:extLst>
          </p:cNvPr>
          <p:cNvSpPr/>
          <p:nvPr/>
        </p:nvSpPr>
        <p:spPr>
          <a:xfrm>
            <a:off x="2119518" y="4304844"/>
            <a:ext cx="5103628" cy="326065"/>
          </a:xfrm>
          <a:prstGeom prst="rect">
            <a:avLst/>
          </a:prstGeom>
          <a:solidFill>
            <a:srgbClr val="FD2D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200" b="1" dirty="0"/>
              <a:t>FHICT </a:t>
            </a:r>
            <a:r>
              <a:rPr lang="nl-NL" sz="1200" b="1" dirty="0" err="1"/>
              <a:t>Career</a:t>
            </a:r>
            <a:r>
              <a:rPr lang="nl-NL" sz="1200" b="1" dirty="0"/>
              <a:t> Day on 8/11 Tilburg &amp; 10/11 Eindhoven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79E2CDB0-9CFC-2913-3598-3E09E7710217}"/>
              </a:ext>
            </a:extLst>
          </p:cNvPr>
          <p:cNvSpPr txBox="1"/>
          <p:nvPr/>
        </p:nvSpPr>
        <p:spPr>
          <a:xfrm>
            <a:off x="0" y="4756069"/>
            <a:ext cx="9144000" cy="393821"/>
          </a:xfrm>
          <a:prstGeom prst="rect">
            <a:avLst/>
          </a:prstGeom>
          <a:solidFill>
            <a:srgbClr val="663366"/>
          </a:solidFill>
        </p:spPr>
        <p:txBody>
          <a:bodyPr wrap="square" rtlCol="0" anchor="ctr" anchorCtr="0">
            <a:noAutofit/>
          </a:bodyPr>
          <a:lstStyle/>
          <a:p>
            <a:pPr algn="ctr"/>
            <a:r>
              <a:rPr lang="nl-NL" sz="1050" dirty="0" err="1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www.partnersfontysict.nl</a:t>
            </a:r>
            <a:endParaRPr lang="nl-NL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72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D40EA46-1C30-4D48-BC99-D1B55C050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113" y="1898650"/>
            <a:ext cx="8722799" cy="673100"/>
          </a:xfrm>
        </p:spPr>
        <p:txBody>
          <a:bodyPr>
            <a:normAutofit/>
          </a:bodyPr>
          <a:lstStyle/>
          <a:p>
            <a:pPr algn="ctr"/>
            <a:r>
              <a:rPr lang="nl-NL" sz="3200" b="1" dirty="0"/>
              <a:t>Q&amp;A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E6BEE14-2D45-F340-835C-24870A89647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NL" dirty="0"/>
              <a:t>PLOU Software: Marcel Meesters, marcel.meesters@fontys.nl</a:t>
            </a:r>
          </a:p>
        </p:txBody>
      </p:sp>
    </p:spTree>
    <p:extLst>
      <p:ext uri="{BB962C8B-B14F-4D97-AF65-F5344CB8AC3E}">
        <p14:creationId xmlns:p14="http://schemas.microsoft.com/office/powerpoint/2010/main" val="142563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1AF20-1979-09B1-7289-EB5B3B0A7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Professional </a:t>
            </a:r>
            <a:r>
              <a:rPr lang="nl-NL" dirty="0" err="1"/>
              <a:t>products</a:t>
            </a:r>
            <a:r>
              <a:rPr lang="nl-NL" dirty="0"/>
              <a:t> / Portfolio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F40B8-E259-BE24-655C-8E8E726AA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0956"/>
            <a:ext cx="9144000" cy="3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0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1" y="440501"/>
            <a:ext cx="5978069" cy="648997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sz="2800" cap="none" dirty="0"/>
              <a:t>Timeline </a:t>
            </a:r>
            <a:r>
              <a:rPr lang="nl-NL" sz="2800" cap="none" dirty="0" err="1"/>
              <a:t>Graduation</a:t>
            </a:r>
            <a:r>
              <a:rPr lang="nl-NL" sz="2800" cap="none" dirty="0"/>
              <a:t> </a:t>
            </a:r>
            <a:r>
              <a:rPr lang="nl-NL" sz="2800" cap="none" dirty="0" err="1"/>
              <a:t>preparation</a:t>
            </a:r>
            <a:r>
              <a:rPr lang="nl-NL" sz="2800" cap="none" dirty="0"/>
              <a:t> 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980697" y="2006129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sz="1600"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E2A32E98-282C-1C58-D83E-C82573CDC034}"/>
              </a:ext>
            </a:extLst>
          </p:cNvPr>
          <p:cNvSpPr txBox="1"/>
          <p:nvPr/>
        </p:nvSpPr>
        <p:spPr>
          <a:xfrm>
            <a:off x="8200323" y="4642175"/>
            <a:ext cx="865473" cy="397353"/>
          </a:xfrm>
          <a:prstGeom prst="rect">
            <a:avLst/>
          </a:prstGeom>
        </p:spPr>
        <p:txBody>
          <a:bodyPr wrap="square" rtlCol="0" anchor="ctr" anchorCtr="0">
            <a:normAutofit/>
          </a:bodyPr>
          <a:lstStyle/>
          <a:p>
            <a:r>
              <a:rPr lang="nl-NL" sz="1000" dirty="0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Policy Wiki </a:t>
            </a:r>
            <a:endParaRPr lang="en-US" sz="1000" dirty="0">
              <a:solidFill>
                <a:srgbClr val="663366"/>
              </a:solidFill>
            </a:endParaRP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89C83E8C-2733-B5AE-EB08-2C2BAE2C028C}"/>
              </a:ext>
            </a:extLst>
          </p:cNvPr>
          <p:cNvSpPr txBox="1"/>
          <p:nvPr/>
        </p:nvSpPr>
        <p:spPr>
          <a:xfrm>
            <a:off x="275765" y="1621604"/>
            <a:ext cx="1776919" cy="688756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/>
          <a:p>
            <a:pPr algn="l"/>
            <a:r>
              <a:rPr lang="nl-NL" sz="1100" b="1" dirty="0" err="1">
                <a:solidFill>
                  <a:srgbClr val="663366"/>
                </a:solidFill>
              </a:rPr>
              <a:t>Wk</a:t>
            </a:r>
            <a:r>
              <a:rPr lang="nl-NL" sz="1100" b="1" dirty="0">
                <a:solidFill>
                  <a:srgbClr val="663366"/>
                </a:solidFill>
              </a:rPr>
              <a:t> 0</a:t>
            </a:r>
          </a:p>
          <a:p>
            <a:pPr algn="l"/>
            <a:r>
              <a:rPr lang="nl-NL" sz="1100" dirty="0" err="1">
                <a:solidFill>
                  <a:srgbClr val="663366"/>
                </a:solidFill>
              </a:rPr>
              <a:t>Graduation</a:t>
            </a:r>
            <a:r>
              <a:rPr lang="nl-NL" sz="1100" dirty="0">
                <a:solidFill>
                  <a:srgbClr val="663366"/>
                </a:solidFill>
              </a:rPr>
              <a:t> “</a:t>
            </a:r>
            <a:r>
              <a:rPr lang="nl-NL" sz="1100" dirty="0" err="1">
                <a:solidFill>
                  <a:srgbClr val="663366"/>
                </a:solidFill>
              </a:rPr>
              <a:t>Preparation</a:t>
            </a:r>
            <a:r>
              <a:rPr lang="nl-NL" sz="1100" dirty="0">
                <a:solidFill>
                  <a:srgbClr val="663366"/>
                </a:solidFill>
              </a:rPr>
              <a:t>”</a:t>
            </a:r>
            <a:endParaRPr lang="en-US" sz="1100" dirty="0">
              <a:solidFill>
                <a:srgbClr val="663366"/>
              </a:solidFill>
            </a:endParaRP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924A2CA6-9925-0149-D4DC-338A682D5DCD}"/>
              </a:ext>
            </a:extLst>
          </p:cNvPr>
          <p:cNvSpPr txBox="1"/>
          <p:nvPr/>
        </p:nvSpPr>
        <p:spPr>
          <a:xfrm>
            <a:off x="2215010" y="1931572"/>
            <a:ext cx="857536" cy="688756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l"/>
            <a:r>
              <a:rPr lang="nl-NL" sz="1100" b="1" dirty="0" err="1">
                <a:solidFill>
                  <a:srgbClr val="663366"/>
                </a:solidFill>
              </a:rPr>
              <a:t>Wk</a:t>
            </a:r>
            <a:r>
              <a:rPr lang="nl-NL" sz="1100" b="1" dirty="0">
                <a:solidFill>
                  <a:srgbClr val="663366"/>
                </a:solidFill>
              </a:rPr>
              <a:t> 4-5</a:t>
            </a:r>
          </a:p>
          <a:p>
            <a:pPr algn="l"/>
            <a:r>
              <a:rPr lang="nl-NL" sz="1100" dirty="0">
                <a:solidFill>
                  <a:srgbClr val="663366"/>
                </a:solidFill>
              </a:rPr>
              <a:t>Kick-off </a:t>
            </a:r>
            <a:br>
              <a:rPr lang="nl-NL" sz="1100" dirty="0">
                <a:solidFill>
                  <a:srgbClr val="663366"/>
                </a:solidFill>
              </a:rPr>
            </a:br>
            <a:r>
              <a:rPr lang="nl-NL" sz="1100" dirty="0">
                <a:solidFill>
                  <a:srgbClr val="663366"/>
                </a:solidFill>
              </a:rPr>
              <a:t>Information</a:t>
            </a:r>
            <a:endParaRPr lang="en-US" sz="1100" dirty="0">
              <a:solidFill>
                <a:srgbClr val="663366"/>
              </a:solidFill>
            </a:endParaRPr>
          </a:p>
        </p:txBody>
      </p:sp>
      <p:sp>
        <p:nvSpPr>
          <p:cNvPr id="16" name="TextBox 21">
            <a:extLst>
              <a:ext uri="{FF2B5EF4-FFF2-40B4-BE49-F238E27FC236}">
                <a16:creationId xmlns:a16="http://schemas.microsoft.com/office/drawing/2014/main" id="{239D4404-F770-5CD2-0382-E85F158C16F3}"/>
              </a:ext>
            </a:extLst>
          </p:cNvPr>
          <p:cNvSpPr txBox="1"/>
          <p:nvPr/>
        </p:nvSpPr>
        <p:spPr>
          <a:xfrm>
            <a:off x="7148140" y="2440503"/>
            <a:ext cx="1331759" cy="493225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/>
          <a:p>
            <a:pPr algn="l"/>
            <a:r>
              <a:rPr lang="nl-NL" sz="1100" b="1" dirty="0" err="1">
                <a:solidFill>
                  <a:srgbClr val="663366"/>
                </a:solidFill>
              </a:rPr>
              <a:t>Wk</a:t>
            </a:r>
            <a:r>
              <a:rPr lang="nl-NL" sz="1100" b="1" dirty="0">
                <a:solidFill>
                  <a:srgbClr val="663366"/>
                </a:solidFill>
              </a:rPr>
              <a:t> 17</a:t>
            </a:r>
          </a:p>
          <a:p>
            <a:pPr algn="l"/>
            <a:r>
              <a:rPr lang="nl-NL" sz="1100" dirty="0">
                <a:solidFill>
                  <a:srgbClr val="663366"/>
                </a:solidFill>
              </a:rPr>
              <a:t>Project </a:t>
            </a:r>
            <a:r>
              <a:rPr lang="nl-NL" sz="1100" dirty="0" err="1">
                <a:solidFill>
                  <a:srgbClr val="663366"/>
                </a:solidFill>
              </a:rPr>
              <a:t>Approval</a:t>
            </a:r>
            <a:endParaRPr lang="en-US" sz="1100" dirty="0">
              <a:solidFill>
                <a:srgbClr val="663366"/>
              </a:solidFill>
            </a:endParaRPr>
          </a:p>
        </p:txBody>
      </p:sp>
      <p:cxnSp>
        <p:nvCxnSpPr>
          <p:cNvPr id="17" name="Straight Connector 22">
            <a:extLst>
              <a:ext uri="{FF2B5EF4-FFF2-40B4-BE49-F238E27FC236}">
                <a16:creationId xmlns:a16="http://schemas.microsoft.com/office/drawing/2014/main" id="{F14FF6F1-1737-560D-14AE-7051333F256C}"/>
              </a:ext>
            </a:extLst>
          </p:cNvPr>
          <p:cNvCxnSpPr>
            <a:cxnSpLocks/>
          </p:cNvCxnSpPr>
          <p:nvPr/>
        </p:nvCxnSpPr>
        <p:spPr>
          <a:xfrm flipV="1">
            <a:off x="540021" y="2154389"/>
            <a:ext cx="0" cy="21624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25">
            <a:extLst>
              <a:ext uri="{FF2B5EF4-FFF2-40B4-BE49-F238E27FC236}">
                <a16:creationId xmlns:a16="http://schemas.microsoft.com/office/drawing/2014/main" id="{131A07B6-8C9C-1FFB-D2AA-392F4F06A1D6}"/>
              </a:ext>
            </a:extLst>
          </p:cNvPr>
          <p:cNvCxnSpPr>
            <a:cxnSpLocks/>
          </p:cNvCxnSpPr>
          <p:nvPr/>
        </p:nvCxnSpPr>
        <p:spPr>
          <a:xfrm flipV="1">
            <a:off x="2633420" y="2607329"/>
            <a:ext cx="0" cy="16914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40">
            <a:extLst>
              <a:ext uri="{FF2B5EF4-FFF2-40B4-BE49-F238E27FC236}">
                <a16:creationId xmlns:a16="http://schemas.microsoft.com/office/drawing/2014/main" id="{9AB5F123-518F-3593-E957-92B25291C9B1}"/>
              </a:ext>
            </a:extLst>
          </p:cNvPr>
          <p:cNvCxnSpPr>
            <a:cxnSpLocks/>
          </p:cNvCxnSpPr>
          <p:nvPr/>
        </p:nvCxnSpPr>
        <p:spPr>
          <a:xfrm flipH="1" flipV="1">
            <a:off x="7596802" y="2944381"/>
            <a:ext cx="9668" cy="1376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29">
            <a:extLst>
              <a:ext uri="{FF2B5EF4-FFF2-40B4-BE49-F238E27FC236}">
                <a16:creationId xmlns:a16="http://schemas.microsoft.com/office/drawing/2014/main" id="{E3E642EC-AD93-31AF-FD56-0AD19E6879E6}"/>
              </a:ext>
            </a:extLst>
          </p:cNvPr>
          <p:cNvSpPr/>
          <p:nvPr/>
        </p:nvSpPr>
        <p:spPr>
          <a:xfrm>
            <a:off x="2616359" y="2895214"/>
            <a:ext cx="4994061" cy="21694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 dirty="0">
                <a:solidFill>
                  <a:srgbClr val="663366"/>
                </a:solidFill>
              </a:rPr>
              <a:t>Student: </a:t>
            </a:r>
            <a:r>
              <a:rPr lang="nl-NL" sz="1050" dirty="0" err="1">
                <a:solidFill>
                  <a:srgbClr val="663366"/>
                </a:solidFill>
              </a:rPr>
              <a:t>Acquisition</a:t>
            </a:r>
            <a:r>
              <a:rPr lang="nl-NL" sz="1050" dirty="0">
                <a:solidFill>
                  <a:srgbClr val="663366"/>
                </a:solidFill>
              </a:rPr>
              <a:t> </a:t>
            </a:r>
            <a:r>
              <a:rPr lang="nl-NL" sz="1050" dirty="0" err="1">
                <a:solidFill>
                  <a:srgbClr val="663366"/>
                </a:solidFill>
              </a:rPr>
              <a:t>assignment</a:t>
            </a:r>
            <a:r>
              <a:rPr lang="nl-NL" sz="1050" dirty="0">
                <a:solidFill>
                  <a:srgbClr val="663366"/>
                </a:solidFill>
              </a:rPr>
              <a:t> + project </a:t>
            </a:r>
            <a:r>
              <a:rPr lang="nl-NL" sz="1050" dirty="0" err="1">
                <a:solidFill>
                  <a:srgbClr val="663366"/>
                </a:solidFill>
              </a:rPr>
              <a:t>proposal</a:t>
            </a:r>
            <a:endParaRPr lang="en-US" sz="1050" dirty="0">
              <a:solidFill>
                <a:srgbClr val="663366"/>
              </a:solidFill>
            </a:endParaRPr>
          </a:p>
        </p:txBody>
      </p:sp>
      <p:sp>
        <p:nvSpPr>
          <p:cNvPr id="21" name="Rectangle: Rounded Corners 1">
            <a:extLst>
              <a:ext uri="{FF2B5EF4-FFF2-40B4-BE49-F238E27FC236}">
                <a16:creationId xmlns:a16="http://schemas.microsoft.com/office/drawing/2014/main" id="{6B843EF3-5C6B-EFC1-F0E0-A7DCC6F1F84C}"/>
              </a:ext>
            </a:extLst>
          </p:cNvPr>
          <p:cNvSpPr/>
          <p:nvPr/>
        </p:nvSpPr>
        <p:spPr>
          <a:xfrm>
            <a:off x="2515609" y="2523813"/>
            <a:ext cx="1016860" cy="21694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 dirty="0" err="1">
                <a:solidFill>
                  <a:srgbClr val="663366"/>
                </a:solidFill>
              </a:rPr>
              <a:t>Main</a:t>
            </a:r>
            <a:r>
              <a:rPr lang="nl-NL" sz="1050" dirty="0">
                <a:solidFill>
                  <a:srgbClr val="663366"/>
                </a:solidFill>
              </a:rPr>
              <a:t> </a:t>
            </a:r>
            <a:r>
              <a:rPr lang="nl-NL" sz="1050" dirty="0" err="1">
                <a:solidFill>
                  <a:srgbClr val="663366"/>
                </a:solidFill>
              </a:rPr>
              <a:t>choices</a:t>
            </a:r>
            <a:endParaRPr lang="en-US" sz="1050" dirty="0">
              <a:solidFill>
                <a:srgbClr val="663366"/>
              </a:solidFill>
            </a:endParaRPr>
          </a:p>
        </p:txBody>
      </p:sp>
      <p:sp>
        <p:nvSpPr>
          <p:cNvPr id="23" name="Rectangle: Rounded Corners 30">
            <a:extLst>
              <a:ext uri="{FF2B5EF4-FFF2-40B4-BE49-F238E27FC236}">
                <a16:creationId xmlns:a16="http://schemas.microsoft.com/office/drawing/2014/main" id="{507DDB94-F62B-ED6E-95DA-BD9B5A7EDF2A}"/>
              </a:ext>
            </a:extLst>
          </p:cNvPr>
          <p:cNvSpPr/>
          <p:nvPr/>
        </p:nvSpPr>
        <p:spPr>
          <a:xfrm>
            <a:off x="3684073" y="3239783"/>
            <a:ext cx="3906337" cy="21694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 dirty="0">
                <a:solidFill>
                  <a:srgbClr val="663366"/>
                </a:solidFill>
              </a:rPr>
              <a:t>PLOU: feedback </a:t>
            </a:r>
            <a:r>
              <a:rPr lang="nl-NL" sz="1050" dirty="0" err="1">
                <a:solidFill>
                  <a:srgbClr val="663366"/>
                </a:solidFill>
              </a:rPr>
              <a:t>proposal</a:t>
            </a:r>
            <a:r>
              <a:rPr lang="nl-NL" sz="1050" dirty="0">
                <a:solidFill>
                  <a:srgbClr val="663366"/>
                </a:solidFill>
              </a:rPr>
              <a:t> + review + </a:t>
            </a:r>
            <a:r>
              <a:rPr lang="nl-NL" sz="1050" dirty="0" err="1">
                <a:solidFill>
                  <a:srgbClr val="663366"/>
                </a:solidFill>
              </a:rPr>
              <a:t>approval</a:t>
            </a:r>
            <a:endParaRPr lang="en-US" sz="1050" dirty="0">
              <a:solidFill>
                <a:srgbClr val="663366"/>
              </a:solidFill>
            </a:endParaRPr>
          </a:p>
        </p:txBody>
      </p:sp>
      <p:cxnSp>
        <p:nvCxnSpPr>
          <p:cNvPr id="24" name="Straight Connector 108">
            <a:extLst>
              <a:ext uri="{FF2B5EF4-FFF2-40B4-BE49-F238E27FC236}">
                <a16:creationId xmlns:a16="http://schemas.microsoft.com/office/drawing/2014/main" id="{BB43FB84-48EF-F107-A433-FE01381CFBA0}"/>
              </a:ext>
            </a:extLst>
          </p:cNvPr>
          <p:cNvCxnSpPr>
            <a:cxnSpLocks/>
          </p:cNvCxnSpPr>
          <p:nvPr/>
        </p:nvCxnSpPr>
        <p:spPr>
          <a:xfrm flipV="1">
            <a:off x="6742244" y="3299064"/>
            <a:ext cx="0" cy="662198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" name="Rectangle: Rounded Corners 33">
            <a:extLst>
              <a:ext uri="{FF2B5EF4-FFF2-40B4-BE49-F238E27FC236}">
                <a16:creationId xmlns:a16="http://schemas.microsoft.com/office/drawing/2014/main" id="{9FF475FE-C587-2417-9619-5F72C59DC727}"/>
              </a:ext>
            </a:extLst>
          </p:cNvPr>
          <p:cNvSpPr/>
          <p:nvPr/>
        </p:nvSpPr>
        <p:spPr>
          <a:xfrm>
            <a:off x="6742244" y="3619871"/>
            <a:ext cx="1890816" cy="21694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 dirty="0">
                <a:solidFill>
                  <a:srgbClr val="663366"/>
                </a:solidFill>
              </a:rPr>
              <a:t>PLOU: </a:t>
            </a:r>
            <a:r>
              <a:rPr lang="nl-NL" sz="1050" dirty="0" err="1">
                <a:solidFill>
                  <a:srgbClr val="663366"/>
                </a:solidFill>
              </a:rPr>
              <a:t>allocation</a:t>
            </a:r>
            <a:r>
              <a:rPr lang="nl-NL" sz="1050" dirty="0">
                <a:solidFill>
                  <a:srgbClr val="663366"/>
                </a:solidFill>
              </a:rPr>
              <a:t> assessors</a:t>
            </a:r>
            <a:endParaRPr lang="en-US" sz="1050" dirty="0">
              <a:solidFill>
                <a:srgbClr val="663366"/>
              </a:solidFill>
            </a:endParaRPr>
          </a:p>
        </p:txBody>
      </p:sp>
      <p:sp>
        <p:nvSpPr>
          <p:cNvPr id="26" name="Rectangle: Rounded Corners 34">
            <a:extLst>
              <a:ext uri="{FF2B5EF4-FFF2-40B4-BE49-F238E27FC236}">
                <a16:creationId xmlns:a16="http://schemas.microsoft.com/office/drawing/2014/main" id="{C249A0DA-AA05-C40B-6DD2-DF879CDDD9A0}"/>
              </a:ext>
            </a:extLst>
          </p:cNvPr>
          <p:cNvSpPr/>
          <p:nvPr/>
        </p:nvSpPr>
        <p:spPr>
          <a:xfrm>
            <a:off x="2639813" y="3910913"/>
            <a:ext cx="4984388" cy="224793"/>
          </a:xfrm>
          <a:prstGeom prst="roundRect">
            <a:avLst/>
          </a:prstGeom>
          <a:solidFill>
            <a:schemeClr val="bg2"/>
          </a:solidFill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 dirty="0" err="1">
                <a:solidFill>
                  <a:srgbClr val="663366"/>
                </a:solidFill>
              </a:rPr>
              <a:t>Guidance</a:t>
            </a:r>
            <a:r>
              <a:rPr lang="nl-NL" sz="1050" dirty="0">
                <a:solidFill>
                  <a:srgbClr val="663366"/>
                </a:solidFill>
              </a:rPr>
              <a:t> SC </a:t>
            </a:r>
            <a:r>
              <a:rPr lang="nl-NL" sz="1050" dirty="0" err="1">
                <a:solidFill>
                  <a:srgbClr val="663366"/>
                </a:solidFill>
              </a:rPr>
              <a:t>current</a:t>
            </a:r>
            <a:r>
              <a:rPr lang="nl-NL" sz="1050" dirty="0">
                <a:solidFill>
                  <a:srgbClr val="663366"/>
                </a:solidFill>
              </a:rPr>
              <a:t> or </a:t>
            </a:r>
            <a:r>
              <a:rPr lang="nl-NL" sz="1050" dirty="0" err="1">
                <a:solidFill>
                  <a:srgbClr val="663366"/>
                </a:solidFill>
              </a:rPr>
              <a:t>previous</a:t>
            </a:r>
            <a:r>
              <a:rPr lang="nl-NL" sz="1050" dirty="0">
                <a:solidFill>
                  <a:srgbClr val="663366"/>
                </a:solidFill>
              </a:rPr>
              <a:t> semester</a:t>
            </a:r>
            <a:endParaRPr lang="en-US" sz="1050" dirty="0">
              <a:solidFill>
                <a:srgbClr val="663366"/>
              </a:solidFill>
            </a:endParaRPr>
          </a:p>
        </p:txBody>
      </p:sp>
      <p:graphicFrame>
        <p:nvGraphicFramePr>
          <p:cNvPr id="3" name="Content Placeholder 11">
            <a:extLst>
              <a:ext uri="{FF2B5EF4-FFF2-40B4-BE49-F238E27FC236}">
                <a16:creationId xmlns:a16="http://schemas.microsoft.com/office/drawing/2014/main" id="{D6199EA6-006F-86E7-E596-45FD7EF4A0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1371922"/>
              </p:ext>
            </p:extLst>
          </p:nvPr>
        </p:nvGraphicFramePr>
        <p:xfrm>
          <a:off x="352469" y="2212240"/>
          <a:ext cx="8721725" cy="26189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572258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4972538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 err="1"/>
              <a:t>Graduation</a:t>
            </a:r>
            <a:r>
              <a:rPr lang="nl-NL" cap="none" dirty="0"/>
              <a:t> </a:t>
            </a:r>
            <a:r>
              <a:rPr lang="nl-NL" cap="none" dirty="0" err="1"/>
              <a:t>Preparation</a:t>
            </a:r>
            <a:endParaRPr lang="nl-NL" cap="none" dirty="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828F74D9-7A6F-138D-97A7-68023EC7975F}"/>
              </a:ext>
            </a:extLst>
          </p:cNvPr>
          <p:cNvSpPr txBox="1"/>
          <p:nvPr/>
        </p:nvSpPr>
        <p:spPr>
          <a:xfrm>
            <a:off x="2427486" y="1462625"/>
            <a:ext cx="6283377" cy="2868745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marL="285750" indent="-285750">
              <a:buBlip>
                <a:blip r:embed="rId5"/>
              </a:buBlip>
            </a:pPr>
            <a:r>
              <a:rPr lang="nl-NL" dirty="0">
                <a:solidFill>
                  <a:schemeClr val="tx1">
                    <a:lumMod val="50000"/>
                  </a:schemeClr>
                </a:solidFill>
              </a:rPr>
              <a:t>Canvas course </a:t>
            </a:r>
            <a:br>
              <a:rPr lang="nl-NL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nl-NL" b="1" dirty="0" err="1">
                <a:solidFill>
                  <a:schemeClr val="tx1">
                    <a:lumMod val="50000"/>
                  </a:schemeClr>
                </a:solidFill>
                <a:hlinkClick r:id="rId6"/>
              </a:rPr>
              <a:t>Internship</a:t>
            </a:r>
            <a:r>
              <a:rPr lang="nl-NL" b="1" dirty="0">
                <a:solidFill>
                  <a:schemeClr val="tx1">
                    <a:lumMod val="50000"/>
                  </a:schemeClr>
                </a:solidFill>
                <a:hlinkClick r:id="rId6"/>
              </a:rPr>
              <a:t> </a:t>
            </a:r>
            <a:r>
              <a:rPr lang="nl-NL" b="1" dirty="0" err="1">
                <a:solidFill>
                  <a:schemeClr val="tx1">
                    <a:lumMod val="50000"/>
                  </a:schemeClr>
                </a:solidFill>
                <a:hlinkClick r:id="rId6"/>
              </a:rPr>
              <a:t>Preparation</a:t>
            </a:r>
            <a:r>
              <a:rPr lang="nl-NL" b="1" dirty="0">
                <a:solidFill>
                  <a:schemeClr val="tx1">
                    <a:lumMod val="50000"/>
                  </a:schemeClr>
                </a:solidFill>
                <a:hlinkClick r:id="rId6"/>
              </a:rPr>
              <a:t> &amp; Job </a:t>
            </a:r>
            <a:r>
              <a:rPr lang="nl-NL" b="1" dirty="0" err="1">
                <a:solidFill>
                  <a:schemeClr val="tx1">
                    <a:lumMod val="50000"/>
                  </a:schemeClr>
                </a:solidFill>
                <a:hlinkClick r:id="rId6"/>
              </a:rPr>
              <a:t>Orientation</a:t>
            </a:r>
            <a:br>
              <a:rPr lang="nl-NL" dirty="0">
                <a:solidFill>
                  <a:schemeClr val="tx1">
                    <a:lumMod val="50000"/>
                  </a:schemeClr>
                </a:solidFill>
              </a:rPr>
            </a:br>
            <a:endParaRPr lang="nl-NL" dirty="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Blip>
                <a:blip r:embed="rId5"/>
              </a:buBlip>
            </a:pP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SC guides student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to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 get a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good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match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between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student, 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graduation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organisation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and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assignment</a:t>
            </a:r>
            <a:br>
              <a:rPr lang="nl-NL" sz="1800" dirty="0">
                <a:solidFill>
                  <a:schemeClr val="tx1">
                    <a:lumMod val="50000"/>
                  </a:schemeClr>
                </a:solidFill>
              </a:rPr>
            </a:br>
            <a:endParaRPr lang="nl-NL" sz="1800" dirty="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Blip>
                <a:blip r:embed="rId5"/>
              </a:buBlip>
            </a:pP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SC of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current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semester or in case of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external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minor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your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last FHICT semester SC</a:t>
            </a:r>
            <a:br>
              <a:rPr lang="nl-NL" sz="1800" dirty="0">
                <a:solidFill>
                  <a:schemeClr val="tx1">
                    <a:lumMod val="50000"/>
                  </a:schemeClr>
                </a:solidFill>
              </a:rPr>
            </a:br>
            <a:endParaRPr lang="nl-NL" sz="1800" dirty="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Blip>
                <a:blip r:embed="rId5"/>
              </a:buBlip>
            </a:pP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PLOU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Graduation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for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project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approval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and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800" dirty="0" err="1">
                <a:solidFill>
                  <a:schemeClr val="tx1">
                    <a:lumMod val="50000"/>
                  </a:schemeClr>
                </a:solidFill>
              </a:rPr>
              <a:t>specific</a:t>
            </a:r>
            <a:r>
              <a:rPr lang="nl-NL" sz="1800" dirty="0">
                <a:solidFill>
                  <a:schemeClr val="tx1">
                    <a:lumMod val="50000"/>
                  </a:schemeClr>
                </a:solidFill>
              </a:rPr>
              <a:t> Q&amp;A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A1D14925-0E42-7D6A-FE39-E6C65432708E}"/>
              </a:ext>
            </a:extLst>
          </p:cNvPr>
          <p:cNvSpPr txBox="1"/>
          <p:nvPr/>
        </p:nvSpPr>
        <p:spPr>
          <a:xfrm>
            <a:off x="6436900" y="4738538"/>
            <a:ext cx="2707100" cy="397353"/>
          </a:xfrm>
          <a:prstGeom prst="rect">
            <a:avLst/>
          </a:prstGeom>
        </p:spPr>
        <p:txBody>
          <a:bodyPr wrap="square" rtlCol="0" anchor="ctr" anchorCtr="0">
            <a:normAutofit/>
          </a:bodyPr>
          <a:lstStyle/>
          <a:p>
            <a:r>
              <a:rPr lang="nl-NL" sz="800" dirty="0">
                <a:solidFill>
                  <a:srgbClr val="663366"/>
                </a:solidFill>
              </a:rPr>
              <a:t>Source: </a:t>
            </a:r>
            <a:r>
              <a:rPr lang="en-US" sz="800" b="0" i="0" dirty="0">
                <a:solidFill>
                  <a:srgbClr val="663366"/>
                </a:solidFill>
                <a:effectLst/>
                <a:latin typeface="Segoe UI" panose="020B0502040204020203" pitchFamily="34" charset="0"/>
                <a:hlinkClick r:id="rId6" tooltip="https://fhict.instructure.com/courses/1088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https://fhict.instructure.com/courses/10884</a:t>
            </a:r>
            <a:endParaRPr lang="en-US" sz="800" dirty="0">
              <a:solidFill>
                <a:srgbClr val="66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24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0" y="410400"/>
            <a:ext cx="4013066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 err="1"/>
              <a:t>Graduation</a:t>
            </a:r>
            <a:r>
              <a:rPr lang="nl-NL" cap="none" dirty="0"/>
              <a:t> </a:t>
            </a:r>
            <a:r>
              <a:rPr lang="nl-NL" cap="none" dirty="0" err="1"/>
              <a:t>choice</a:t>
            </a:r>
            <a:endParaRPr lang="nl-NL" cap="none" dirty="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grpSp>
        <p:nvGrpSpPr>
          <p:cNvPr id="35" name="Groep 34">
            <a:extLst>
              <a:ext uri="{FF2B5EF4-FFF2-40B4-BE49-F238E27FC236}">
                <a16:creationId xmlns:a16="http://schemas.microsoft.com/office/drawing/2014/main" id="{21AF99D6-BB8C-3D22-BE33-56F1EBFE3FB5}"/>
              </a:ext>
            </a:extLst>
          </p:cNvPr>
          <p:cNvGrpSpPr/>
          <p:nvPr/>
        </p:nvGrpSpPr>
        <p:grpSpPr>
          <a:xfrm>
            <a:off x="1092677" y="3474715"/>
            <a:ext cx="1285825" cy="1607429"/>
            <a:chOff x="1707182" y="3405224"/>
            <a:chExt cx="1344168" cy="1643788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A1AF24AC-8BBA-B425-58AE-8ED4D68A356F}"/>
                </a:ext>
              </a:extLst>
            </p:cNvPr>
            <p:cNvSpPr/>
            <p:nvPr/>
          </p:nvSpPr>
          <p:spPr>
            <a:xfrm>
              <a:off x="1707182" y="3405224"/>
              <a:ext cx="1344168" cy="16437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nl-NL" sz="800" b="1" dirty="0" err="1">
                  <a:solidFill>
                    <a:schemeClr val="tx1">
                      <a:lumMod val="50000"/>
                    </a:schemeClr>
                  </a:solidFill>
                </a:rPr>
                <a:t>Infrastructure</a:t>
              </a:r>
              <a:endParaRPr lang="nl-NL" sz="800" b="1" dirty="0">
                <a:solidFill>
                  <a:schemeClr val="tx1">
                    <a:lumMod val="50000"/>
                  </a:schemeClr>
                </a:solidFill>
              </a:endParaRPr>
            </a:p>
            <a:p>
              <a:pPr algn="ctr"/>
              <a:r>
                <a:rPr lang="nl-NL" sz="800" dirty="0">
                  <a:solidFill>
                    <a:schemeClr val="tx1">
                      <a:lumMod val="50000"/>
                    </a:schemeClr>
                  </a:solidFill>
                </a:rPr>
                <a:t>Michiel </a:t>
              </a:r>
              <a:r>
                <a:rPr lang="nl-NL" sz="800" dirty="0" err="1">
                  <a:solidFill>
                    <a:schemeClr val="tx1">
                      <a:lumMod val="50000"/>
                    </a:schemeClr>
                  </a:solidFill>
                </a:rPr>
                <a:t>Koehorst</a:t>
              </a:r>
              <a:endParaRPr lang="nl-NL" sz="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pic>
          <p:nvPicPr>
            <p:cNvPr id="9" name="Afbeelding 8">
              <a:extLst>
                <a:ext uri="{FF2B5EF4-FFF2-40B4-BE49-F238E27FC236}">
                  <a16:creationId xmlns:a16="http://schemas.microsoft.com/office/drawing/2014/main" id="{9C502680-776B-40A4-90D0-B199E8360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835715" y="3536189"/>
              <a:ext cx="1109952" cy="1109952"/>
            </a:xfrm>
            <a:prstGeom prst="ellipse">
              <a:avLst/>
            </a:prstGeom>
          </p:spPr>
        </p:pic>
      </p:grpSp>
      <p:grpSp>
        <p:nvGrpSpPr>
          <p:cNvPr id="36" name="Groep 35">
            <a:extLst>
              <a:ext uri="{FF2B5EF4-FFF2-40B4-BE49-F238E27FC236}">
                <a16:creationId xmlns:a16="http://schemas.microsoft.com/office/drawing/2014/main" id="{17CD5404-BD37-B47A-D03B-E283E791A53C}"/>
              </a:ext>
            </a:extLst>
          </p:cNvPr>
          <p:cNvGrpSpPr/>
          <p:nvPr/>
        </p:nvGrpSpPr>
        <p:grpSpPr>
          <a:xfrm>
            <a:off x="2404434" y="3474715"/>
            <a:ext cx="1291655" cy="1607431"/>
            <a:chOff x="3168491" y="3405222"/>
            <a:chExt cx="1344168" cy="160111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572A15F-22AB-2F67-5389-EF59852F9EB6}"/>
                </a:ext>
              </a:extLst>
            </p:cNvPr>
            <p:cNvSpPr/>
            <p:nvPr/>
          </p:nvSpPr>
          <p:spPr>
            <a:xfrm>
              <a:off x="3168491" y="3405222"/>
              <a:ext cx="1344168" cy="16011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nl-NL" sz="700" b="1" dirty="0" err="1">
                  <a:solidFill>
                    <a:schemeClr val="tx1">
                      <a:lumMod val="50000"/>
                    </a:schemeClr>
                  </a:solidFill>
                </a:rPr>
                <a:t>Organisational</a:t>
              </a:r>
              <a:r>
                <a:rPr lang="nl-NL" sz="700" b="1" dirty="0">
                  <a:solidFill>
                    <a:schemeClr val="tx1">
                      <a:lumMod val="50000"/>
                    </a:schemeClr>
                  </a:solidFill>
                </a:rPr>
                <a:t> </a:t>
              </a:r>
              <a:r>
                <a:rPr lang="nl-NL" sz="700" b="1" dirty="0" err="1">
                  <a:solidFill>
                    <a:schemeClr val="tx1">
                      <a:lumMod val="50000"/>
                    </a:schemeClr>
                  </a:solidFill>
                </a:rPr>
                <a:t>Processes</a:t>
              </a:r>
              <a:endParaRPr lang="nl-NL" sz="800" b="1" dirty="0">
                <a:solidFill>
                  <a:schemeClr val="tx1">
                    <a:lumMod val="50000"/>
                  </a:schemeClr>
                </a:solidFill>
              </a:endParaRPr>
            </a:p>
            <a:p>
              <a:pPr algn="ctr"/>
              <a:r>
                <a:rPr lang="nl-NL" sz="800" dirty="0">
                  <a:solidFill>
                    <a:schemeClr val="tx1">
                      <a:lumMod val="50000"/>
                    </a:schemeClr>
                  </a:solidFill>
                </a:rPr>
                <a:t>José Huisman</a:t>
              </a:r>
            </a:p>
          </p:txBody>
        </p:sp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15DFBDB2-C2E5-720F-C072-3FA201EC1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288405" y="3536187"/>
              <a:ext cx="1109952" cy="1109952"/>
            </a:xfrm>
            <a:prstGeom prst="ellipse">
              <a:avLst/>
            </a:prstGeom>
          </p:spPr>
        </p:pic>
      </p:grpSp>
      <p:grpSp>
        <p:nvGrpSpPr>
          <p:cNvPr id="37" name="Groep 36">
            <a:extLst>
              <a:ext uri="{FF2B5EF4-FFF2-40B4-BE49-F238E27FC236}">
                <a16:creationId xmlns:a16="http://schemas.microsoft.com/office/drawing/2014/main" id="{6C38485D-F931-C019-E20A-F30D97DBAF0D}"/>
              </a:ext>
            </a:extLst>
          </p:cNvPr>
          <p:cNvGrpSpPr/>
          <p:nvPr/>
        </p:nvGrpSpPr>
        <p:grpSpPr>
          <a:xfrm>
            <a:off x="3698695" y="3474715"/>
            <a:ext cx="1303318" cy="1607432"/>
            <a:chOff x="4611512" y="3405220"/>
            <a:chExt cx="1362456" cy="168036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E4A2907E-517E-72FC-F759-89353115B75C}"/>
                </a:ext>
              </a:extLst>
            </p:cNvPr>
            <p:cNvSpPr/>
            <p:nvPr/>
          </p:nvSpPr>
          <p:spPr>
            <a:xfrm>
              <a:off x="4611512" y="3405220"/>
              <a:ext cx="1362456" cy="16803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nl-NL" sz="800" b="1" dirty="0">
                  <a:solidFill>
                    <a:schemeClr val="tx1">
                      <a:lumMod val="50000"/>
                    </a:schemeClr>
                  </a:solidFill>
                </a:rPr>
                <a:t>Hardware </a:t>
              </a:r>
              <a:r>
                <a:rPr lang="nl-NL" sz="800" b="1" dirty="0" err="1">
                  <a:solidFill>
                    <a:schemeClr val="tx1">
                      <a:lumMod val="50000"/>
                    </a:schemeClr>
                  </a:solidFill>
                </a:rPr>
                <a:t>Interfacing</a:t>
              </a:r>
              <a:endParaRPr lang="nl-NL" sz="800" b="1" dirty="0">
                <a:solidFill>
                  <a:schemeClr val="tx1">
                    <a:lumMod val="50000"/>
                  </a:schemeClr>
                </a:solidFill>
              </a:endParaRPr>
            </a:p>
            <a:p>
              <a:pPr algn="ctr"/>
              <a:r>
                <a:rPr lang="nl-NL" sz="800" dirty="0">
                  <a:solidFill>
                    <a:schemeClr val="tx1">
                      <a:lumMod val="50000"/>
                    </a:schemeClr>
                  </a:solidFill>
                </a:rPr>
                <a:t>Peter </a:t>
              </a:r>
              <a:r>
                <a:rPr lang="nl-NL" sz="800" dirty="0" err="1">
                  <a:solidFill>
                    <a:schemeClr val="tx1">
                      <a:lumMod val="50000"/>
                    </a:schemeClr>
                  </a:solidFill>
                </a:rPr>
                <a:t>Lambooij</a:t>
              </a:r>
              <a:endParaRPr lang="nl-NL" sz="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pic>
          <p:nvPicPr>
            <p:cNvPr id="11" name="Afbeelding 10">
              <a:extLst>
                <a:ext uri="{FF2B5EF4-FFF2-40B4-BE49-F238E27FC236}">
                  <a16:creationId xmlns:a16="http://schemas.microsoft.com/office/drawing/2014/main" id="{B3875C2D-56AF-5B12-FC17-D2C83A09FD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744617" y="3536187"/>
              <a:ext cx="1109952" cy="1109952"/>
            </a:xfrm>
            <a:prstGeom prst="ellipse">
              <a:avLst/>
            </a:prstGeom>
          </p:spPr>
        </p:pic>
      </p:grpSp>
      <p:grpSp>
        <p:nvGrpSpPr>
          <p:cNvPr id="38" name="Groep 37">
            <a:extLst>
              <a:ext uri="{FF2B5EF4-FFF2-40B4-BE49-F238E27FC236}">
                <a16:creationId xmlns:a16="http://schemas.microsoft.com/office/drawing/2014/main" id="{192A0746-CB96-A7D2-05BC-A445F8B1B417}"/>
              </a:ext>
            </a:extLst>
          </p:cNvPr>
          <p:cNvGrpSpPr/>
          <p:nvPr/>
        </p:nvGrpSpPr>
        <p:grpSpPr>
          <a:xfrm>
            <a:off x="5027946" y="3474715"/>
            <a:ext cx="1285824" cy="1607432"/>
            <a:chOff x="6091109" y="3405220"/>
            <a:chExt cx="1344168" cy="1643792"/>
          </a:xfrm>
        </p:grpSpPr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AF80911-5863-7CF9-AC08-C729186FB786}"/>
                </a:ext>
              </a:extLst>
            </p:cNvPr>
            <p:cNvSpPr/>
            <p:nvPr/>
          </p:nvSpPr>
          <p:spPr>
            <a:xfrm>
              <a:off x="6091109" y="3405220"/>
              <a:ext cx="1344168" cy="16437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nl-NL" sz="800" b="1" dirty="0">
                  <a:solidFill>
                    <a:schemeClr val="tx1">
                      <a:lumMod val="50000"/>
                    </a:schemeClr>
                  </a:solidFill>
                </a:rPr>
                <a:t>User </a:t>
              </a:r>
              <a:r>
                <a:rPr lang="nl-NL" sz="800" b="1" dirty="0" err="1">
                  <a:solidFill>
                    <a:schemeClr val="tx1">
                      <a:lumMod val="50000"/>
                    </a:schemeClr>
                  </a:solidFill>
                </a:rPr>
                <a:t>Interaction</a:t>
              </a:r>
              <a:endParaRPr lang="nl-NL" sz="800" b="1" dirty="0">
                <a:solidFill>
                  <a:schemeClr val="tx1">
                    <a:lumMod val="50000"/>
                  </a:schemeClr>
                </a:solidFill>
              </a:endParaRPr>
            </a:p>
            <a:p>
              <a:pPr algn="ctr"/>
              <a:r>
                <a:rPr lang="nl-NL" sz="800" dirty="0" err="1">
                  <a:solidFill>
                    <a:schemeClr val="tx1">
                      <a:lumMod val="50000"/>
                    </a:schemeClr>
                  </a:solidFill>
                </a:rPr>
                <a:t>Constanze</a:t>
              </a:r>
              <a:r>
                <a:rPr lang="nl-NL" sz="800" dirty="0">
                  <a:solidFill>
                    <a:schemeClr val="tx1">
                      <a:lumMod val="50000"/>
                    </a:schemeClr>
                  </a:solidFill>
                </a:rPr>
                <a:t> Thomassen</a:t>
              </a:r>
            </a:p>
          </p:txBody>
        </p:sp>
        <p:pic>
          <p:nvPicPr>
            <p:cNvPr id="12" name="Afbeelding 11">
              <a:extLst>
                <a:ext uri="{FF2B5EF4-FFF2-40B4-BE49-F238E27FC236}">
                  <a16:creationId xmlns:a16="http://schemas.microsoft.com/office/drawing/2014/main" id="{46A61F0B-6623-C02B-0A87-E6466D2C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199068" y="3536187"/>
              <a:ext cx="1109952" cy="1109952"/>
            </a:xfrm>
            <a:prstGeom prst="ellipse">
              <a:avLst/>
            </a:prstGeom>
          </p:spPr>
        </p:pic>
      </p:grpSp>
      <p:grpSp>
        <p:nvGrpSpPr>
          <p:cNvPr id="39" name="Groep 38">
            <a:extLst>
              <a:ext uri="{FF2B5EF4-FFF2-40B4-BE49-F238E27FC236}">
                <a16:creationId xmlns:a16="http://schemas.microsoft.com/office/drawing/2014/main" id="{45D55081-A859-B702-FF08-95B8A211394B}"/>
              </a:ext>
            </a:extLst>
          </p:cNvPr>
          <p:cNvGrpSpPr/>
          <p:nvPr/>
        </p:nvGrpSpPr>
        <p:grpSpPr>
          <a:xfrm>
            <a:off x="6339702" y="3474715"/>
            <a:ext cx="1285824" cy="1607434"/>
            <a:chOff x="7552417" y="3405218"/>
            <a:chExt cx="1344168" cy="1680371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BFD0D98-99BE-EF4E-7440-2E264F3C3A79}"/>
                </a:ext>
              </a:extLst>
            </p:cNvPr>
            <p:cNvSpPr/>
            <p:nvPr/>
          </p:nvSpPr>
          <p:spPr>
            <a:xfrm>
              <a:off x="7552417" y="3405218"/>
              <a:ext cx="1344168" cy="168037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nl-NL" sz="800" b="1" dirty="0">
                  <a:solidFill>
                    <a:schemeClr val="tx1">
                      <a:lumMod val="50000"/>
                    </a:schemeClr>
                  </a:solidFill>
                </a:rPr>
                <a:t>Software</a:t>
              </a:r>
            </a:p>
            <a:p>
              <a:pPr algn="ctr"/>
              <a:r>
                <a:rPr lang="nl-NL" sz="800" dirty="0">
                  <a:solidFill>
                    <a:schemeClr val="tx1">
                      <a:lumMod val="50000"/>
                    </a:schemeClr>
                  </a:solidFill>
                </a:rPr>
                <a:t>Marcel Meesters</a:t>
              </a:r>
            </a:p>
          </p:txBody>
        </p:sp>
        <p:pic>
          <p:nvPicPr>
            <p:cNvPr id="13" name="Afbeelding 12">
              <a:extLst>
                <a:ext uri="{FF2B5EF4-FFF2-40B4-BE49-F238E27FC236}">
                  <a16:creationId xmlns:a16="http://schemas.microsoft.com/office/drawing/2014/main" id="{FB9C88A8-FD45-A3AE-3AFB-B2B47C687C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653518" y="3536187"/>
              <a:ext cx="1109952" cy="1109952"/>
            </a:xfrm>
            <a:prstGeom prst="ellipse">
              <a:avLst/>
            </a:prstGeom>
          </p:spPr>
        </p:pic>
      </p:grpSp>
      <p:grpSp>
        <p:nvGrpSpPr>
          <p:cNvPr id="34" name="Groep 33">
            <a:extLst>
              <a:ext uri="{FF2B5EF4-FFF2-40B4-BE49-F238E27FC236}">
                <a16:creationId xmlns:a16="http://schemas.microsoft.com/office/drawing/2014/main" id="{2A92FF11-B464-F6C0-B941-0BD7E62C408F}"/>
              </a:ext>
            </a:extLst>
          </p:cNvPr>
          <p:cNvGrpSpPr/>
          <p:nvPr/>
        </p:nvGrpSpPr>
        <p:grpSpPr>
          <a:xfrm>
            <a:off x="205841" y="3474715"/>
            <a:ext cx="860904" cy="1607430"/>
            <a:chOff x="690074" y="3405224"/>
            <a:chExt cx="899967" cy="1601114"/>
          </a:xfrm>
        </p:grpSpPr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4852BB3D-387C-3E0F-E874-253827851EFA}"/>
                </a:ext>
              </a:extLst>
            </p:cNvPr>
            <p:cNvSpPr/>
            <p:nvPr/>
          </p:nvSpPr>
          <p:spPr>
            <a:xfrm>
              <a:off x="690074" y="3405224"/>
              <a:ext cx="899967" cy="160111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nl-NL" sz="800" b="1" dirty="0">
                  <a:solidFill>
                    <a:schemeClr val="tx1">
                      <a:lumMod val="50000"/>
                    </a:schemeClr>
                  </a:solidFill>
                </a:rPr>
                <a:t>HBO-I </a:t>
              </a:r>
              <a:br>
                <a:rPr lang="nl-NL" sz="800" b="1" dirty="0">
                  <a:solidFill>
                    <a:schemeClr val="tx1">
                      <a:lumMod val="50000"/>
                    </a:schemeClr>
                  </a:solidFill>
                </a:rPr>
              </a:br>
              <a:r>
                <a:rPr lang="nl-NL" sz="800" b="1" dirty="0" err="1">
                  <a:solidFill>
                    <a:schemeClr val="tx1">
                      <a:lumMod val="50000"/>
                    </a:schemeClr>
                  </a:solidFill>
                </a:rPr>
                <a:t>architecture</a:t>
              </a:r>
              <a:r>
                <a:rPr lang="nl-NL" sz="800" b="1" dirty="0">
                  <a:solidFill>
                    <a:schemeClr val="tx1">
                      <a:lumMod val="50000"/>
                    </a:schemeClr>
                  </a:solidFill>
                </a:rPr>
                <a:t> </a:t>
              </a:r>
              <a:r>
                <a:rPr lang="nl-NL" sz="800" b="1" dirty="0" err="1">
                  <a:solidFill>
                    <a:schemeClr val="tx1">
                      <a:lumMod val="50000"/>
                    </a:schemeClr>
                  </a:solidFill>
                </a:rPr>
                <a:t>layer</a:t>
              </a:r>
              <a:endParaRPr lang="nl-NL" sz="800" b="1" dirty="0">
                <a:solidFill>
                  <a:schemeClr val="tx1">
                    <a:lumMod val="50000"/>
                  </a:schemeClr>
                </a:solidFill>
              </a:endParaRPr>
            </a:p>
            <a:p>
              <a:pPr algn="ctr"/>
              <a:r>
                <a:rPr lang="nl-NL" sz="800" dirty="0">
                  <a:solidFill>
                    <a:schemeClr val="tx1">
                      <a:lumMod val="50000"/>
                    </a:schemeClr>
                  </a:solidFill>
                </a:rPr>
                <a:t>PLOU</a:t>
              </a:r>
            </a:p>
          </p:txBody>
        </p:sp>
        <p:pic>
          <p:nvPicPr>
            <p:cNvPr id="33" name="Afbeelding 32" descr="Afbeelding met pijl&#10;&#10;Automatisch gegenereerde beschrijving">
              <a:extLst>
                <a:ext uri="{FF2B5EF4-FFF2-40B4-BE49-F238E27FC236}">
                  <a16:creationId xmlns:a16="http://schemas.microsoft.com/office/drawing/2014/main" id="{6AD13F96-315C-42CB-5EAF-2A6566E05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9966" y="3730321"/>
              <a:ext cx="454877" cy="704326"/>
            </a:xfrm>
            <a:prstGeom prst="rect">
              <a:avLst/>
            </a:prstGeom>
          </p:spPr>
        </p:pic>
      </p:grpSp>
      <p:sp>
        <p:nvSpPr>
          <p:cNvPr id="40" name="TextBox 11">
            <a:extLst>
              <a:ext uri="{FF2B5EF4-FFF2-40B4-BE49-F238E27FC236}">
                <a16:creationId xmlns:a16="http://schemas.microsoft.com/office/drawing/2014/main" id="{2FFA23B8-93E8-451C-3A03-6F3CEB3C6764}"/>
              </a:ext>
            </a:extLst>
          </p:cNvPr>
          <p:cNvSpPr txBox="1"/>
          <p:nvPr/>
        </p:nvSpPr>
        <p:spPr>
          <a:xfrm>
            <a:off x="205842" y="1290799"/>
            <a:ext cx="6445215" cy="1949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  <a:t>Choose/adapt HBO-</a:t>
            </a:r>
            <a:r>
              <a:rPr lang="en-US" sz="1600" dirty="0" err="1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  <a:t> architecture layer in Canvas</a:t>
            </a:r>
            <a:br>
              <a:rPr lang="en-US" sz="1600" dirty="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</a:br>
            <a:endParaRPr lang="nl-NL" sz="1600" dirty="0">
              <a:solidFill>
                <a:schemeClr val="tx1">
                  <a:lumMod val="50000"/>
                </a:schemeClr>
              </a:solidFill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  <a:t>Define main choices: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buBlip>
                <a:blip r:embed="rId9"/>
              </a:buBlip>
            </a:pP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  <a:t>HBO-I architecture layer (with </a:t>
            </a:r>
            <a:r>
              <a:rPr lang="en-US" sz="1600" dirty="0" err="1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  <a:t>substantion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  <a:t>)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buBlip>
                <a:blip r:embed="rId9"/>
              </a:buBlip>
            </a:pP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  <a:t>IT Area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buBlip>
                <a:blip r:embed="rId9"/>
              </a:buBlip>
            </a:pPr>
            <a:r>
              <a:rPr lang="en-US" sz="1600" dirty="0" err="1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  <a:t>Personalised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  <a:t> Program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buBlip>
                <a:blip r:embed="rId9"/>
              </a:buBlip>
            </a:pPr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rPr>
              <a:t>Language</a:t>
            </a: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F01CB613-A559-4D87-9B9E-F3528C4E7CD1}"/>
              </a:ext>
            </a:extLst>
          </p:cNvPr>
          <p:cNvGrpSpPr/>
          <p:nvPr/>
        </p:nvGrpSpPr>
        <p:grpSpPr>
          <a:xfrm>
            <a:off x="7651460" y="3472774"/>
            <a:ext cx="1285824" cy="1607434"/>
            <a:chOff x="7552417" y="3405218"/>
            <a:chExt cx="1344168" cy="1680371"/>
          </a:xfrm>
        </p:grpSpPr>
        <p:sp>
          <p:nvSpPr>
            <p:cNvPr id="3" name="Rechthoek 2">
              <a:extLst>
                <a:ext uri="{FF2B5EF4-FFF2-40B4-BE49-F238E27FC236}">
                  <a16:creationId xmlns:a16="http://schemas.microsoft.com/office/drawing/2014/main" id="{E1EE4420-E62D-5F3B-C44F-ED431A00974D}"/>
                </a:ext>
              </a:extLst>
            </p:cNvPr>
            <p:cNvSpPr/>
            <p:nvPr/>
          </p:nvSpPr>
          <p:spPr>
            <a:xfrm>
              <a:off x="7552417" y="3405218"/>
              <a:ext cx="1344168" cy="168037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b"/>
            <a:lstStyle/>
            <a:p>
              <a:pPr algn="ctr"/>
              <a:r>
                <a:rPr lang="nl-NL" sz="800" b="1" dirty="0" err="1">
                  <a:solidFill>
                    <a:schemeClr val="tx1">
                      <a:lumMod val="50000"/>
                    </a:schemeClr>
                  </a:solidFill>
                </a:rPr>
                <a:t>All</a:t>
              </a:r>
              <a:r>
                <a:rPr lang="nl-NL" sz="800" b="1" dirty="0">
                  <a:solidFill>
                    <a:schemeClr val="tx1">
                      <a:lumMod val="50000"/>
                    </a:schemeClr>
                  </a:solidFill>
                </a:rPr>
                <a:t> </a:t>
              </a:r>
              <a:r>
                <a:rPr lang="nl-NL" sz="800" b="1" dirty="0" err="1">
                  <a:solidFill>
                    <a:schemeClr val="tx1">
                      <a:lumMod val="50000"/>
                    </a:schemeClr>
                  </a:solidFill>
                </a:rPr>
                <a:t>Layers</a:t>
              </a:r>
              <a:endParaRPr lang="nl-NL" sz="800" b="1" dirty="0">
                <a:solidFill>
                  <a:schemeClr val="tx1">
                    <a:lumMod val="50000"/>
                  </a:schemeClr>
                </a:solidFill>
              </a:endParaRPr>
            </a:p>
            <a:p>
              <a:pPr algn="ctr"/>
              <a:r>
                <a:rPr lang="nl-NL" sz="800" dirty="0">
                  <a:solidFill>
                    <a:schemeClr val="tx1">
                      <a:lumMod val="50000"/>
                    </a:schemeClr>
                  </a:solidFill>
                </a:rPr>
                <a:t>Herman </a:t>
              </a:r>
              <a:r>
                <a:rPr lang="nl-NL" sz="800" dirty="0" err="1">
                  <a:solidFill>
                    <a:schemeClr val="tx1">
                      <a:lumMod val="50000"/>
                    </a:schemeClr>
                  </a:solidFill>
                </a:rPr>
                <a:t>Jurjus</a:t>
              </a:r>
              <a:endParaRPr lang="nl-NL" sz="800">
                <a:solidFill>
                  <a:schemeClr val="tx1">
                    <a:lumMod val="50000"/>
                  </a:schemeClr>
                </a:solidFill>
                <a:cs typeface="Arial"/>
              </a:endParaRPr>
            </a:p>
            <a:p>
              <a:pPr algn="ctr"/>
              <a:r>
                <a:rPr lang="nl-NL" sz="800" dirty="0">
                  <a:solidFill>
                    <a:schemeClr val="tx1">
                      <a:lumMod val="50000"/>
                    </a:schemeClr>
                  </a:solidFill>
                  <a:cs typeface="Arial"/>
                </a:rPr>
                <a:t>(Tilburg)</a:t>
              </a:r>
            </a:p>
          </p:txBody>
        </p:sp>
        <p:pic>
          <p:nvPicPr>
            <p:cNvPr id="5" name="Afbeelding 4">
              <a:extLst>
                <a:ext uri="{FF2B5EF4-FFF2-40B4-BE49-F238E27FC236}">
                  <a16:creationId xmlns:a16="http://schemas.microsoft.com/office/drawing/2014/main" id="{FE8858D6-0EB8-A89D-FEE3-18BA7B964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653518" y="3536187"/>
              <a:ext cx="1109952" cy="1109952"/>
            </a:xfrm>
            <a:prstGeom prst="ellipse">
              <a:avLst/>
            </a:prstGeom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1A0A603-DA7F-ACAD-9F75-8143B2A14267}"/>
              </a:ext>
            </a:extLst>
          </p:cNvPr>
          <p:cNvSpPr/>
          <p:nvPr/>
        </p:nvSpPr>
        <p:spPr>
          <a:xfrm>
            <a:off x="6023429" y="2032000"/>
            <a:ext cx="2046514" cy="5397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Deadline: </a:t>
            </a:r>
            <a:r>
              <a:rPr lang="nl-NL" dirty="0" err="1"/>
              <a:t>before</a:t>
            </a:r>
            <a:r>
              <a:rPr lang="nl-NL" dirty="0"/>
              <a:t> </a:t>
            </a:r>
            <a:r>
              <a:rPr lang="nl-NL" dirty="0" err="1"/>
              <a:t>Octobre</a:t>
            </a:r>
            <a:r>
              <a:rPr lang="nl-NL" dirty="0"/>
              <a:t> 1st</a:t>
            </a:r>
          </a:p>
        </p:txBody>
      </p:sp>
    </p:spTree>
    <p:extLst>
      <p:ext uri="{BB962C8B-B14F-4D97-AF65-F5344CB8AC3E}">
        <p14:creationId xmlns:p14="http://schemas.microsoft.com/office/powerpoint/2010/main" val="2215053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13D3C8D-7140-CD4A-9062-A42EDFB0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844800" cy="5158966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BF936A7-64D4-7374-A894-BF29C564622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00" y="4199029"/>
            <a:ext cx="709200" cy="709200"/>
          </a:xfrm>
          <a:prstGeom prst="rect">
            <a:avLst/>
          </a:prstGeom>
        </p:spPr>
      </p:pic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241301" y="410400"/>
            <a:ext cx="4965966" cy="709200"/>
          </a:xfrm>
          <a:prstGeom prst="rect">
            <a:avLst/>
          </a:prstGeom>
          <a:solidFill>
            <a:srgbClr val="E5067E"/>
          </a:solidFill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 err="1"/>
              <a:t>Graduation</a:t>
            </a:r>
            <a:r>
              <a:rPr lang="nl-NL" cap="none" dirty="0"/>
              <a:t> </a:t>
            </a:r>
            <a:r>
              <a:rPr lang="nl-NL" cap="none" dirty="0" err="1"/>
              <a:t>assignment</a:t>
            </a:r>
            <a:endParaRPr lang="nl-NL" cap="none" dirty="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828F74D9-7A6F-138D-97A7-68023EC7975F}"/>
              </a:ext>
            </a:extLst>
          </p:cNvPr>
          <p:cNvSpPr txBox="1"/>
          <p:nvPr/>
        </p:nvSpPr>
        <p:spPr>
          <a:xfrm>
            <a:off x="2606918" y="1367022"/>
            <a:ext cx="6200197" cy="3366077"/>
          </a:xfrm>
          <a:prstGeom prst="rect">
            <a:avLst/>
          </a:prstGeom>
        </p:spPr>
        <p:txBody>
          <a:bodyPr wrap="square" rtlCol="0" anchor="t" anchorCtr="0">
            <a:normAutofit/>
          </a:bodyPr>
          <a:lstStyle/>
          <a:p>
            <a:pPr marL="285750" indent="-285750">
              <a:lnSpc>
                <a:spcPts val="2140"/>
              </a:lnSpc>
              <a:buBlip>
                <a:blip r:embed="rId5"/>
              </a:buBlip>
            </a:pPr>
            <a:r>
              <a:rPr lang="en-GB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GB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ASAM</a:t>
            </a:r>
            <a:r>
              <a:rPr lang="en-GB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or acquire assignment on your own</a:t>
            </a:r>
          </a:p>
          <a:p>
            <a:pPr marL="742950" lvl="1" indent="-285750">
              <a:lnSpc>
                <a:spcPts val="2140"/>
              </a:lnSpc>
              <a:buBlip>
                <a:blip r:embed="rId5"/>
              </a:buBlip>
            </a:pPr>
            <a:r>
              <a:rPr lang="en-GB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Criteria assignment, company, supervisor</a:t>
            </a:r>
            <a:endParaRPr lang="en-GB" sz="17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ts val="2140"/>
              </a:lnSpc>
              <a:buBlip>
                <a:blip r:embed="rId5"/>
              </a:buBlip>
            </a:pPr>
            <a:endParaRPr lang="nl-NL" sz="17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ts val="2140"/>
              </a:lnSpc>
              <a:buBlip>
                <a:blip r:embed="rId5"/>
              </a:buBlip>
            </a:pP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project in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authentic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setting,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sufficient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complexity</a:t>
            </a:r>
            <a:endParaRPr lang="nl-NL" sz="17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ts val="2140"/>
              </a:lnSpc>
              <a:buBlip>
                <a:blip r:embed="rId5"/>
              </a:buBlip>
            </a:pP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Applied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Research</a:t>
            </a:r>
          </a:p>
          <a:p>
            <a:pPr marL="742950" lvl="1" indent="-285750">
              <a:lnSpc>
                <a:spcPts val="2140"/>
              </a:lnSpc>
              <a:buBlip>
                <a:blip r:embed="rId5"/>
              </a:buBlip>
            </a:pP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comparable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S6 or S7 Minor </a:t>
            </a:r>
          </a:p>
          <a:p>
            <a:pPr marL="742950" lvl="1" indent="-285750">
              <a:lnSpc>
                <a:spcPts val="2140"/>
              </a:lnSpc>
              <a:buBlip>
                <a:blip r:embed="rId5"/>
              </a:buBlip>
            </a:pP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HBO-i domain description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proficiency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level 3</a:t>
            </a:r>
          </a:p>
          <a:p>
            <a:pPr marL="285750" indent="-285750">
              <a:lnSpc>
                <a:spcPts val="2140"/>
              </a:lnSpc>
              <a:spcBef>
                <a:spcPct val="20000"/>
              </a:spcBef>
              <a:buBlip>
                <a:blip r:embed="rId5"/>
              </a:buBlip>
            </a:pPr>
            <a:endParaRPr lang="nl-NL" sz="17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ts val="2140"/>
              </a:lnSpc>
              <a:spcBef>
                <a:spcPct val="20000"/>
              </a:spcBef>
              <a:buBlip>
                <a:blip r:embed="rId5"/>
              </a:buBlip>
            </a:pP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 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 Proposal 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Canvas</a:t>
            </a:r>
          </a:p>
          <a:p>
            <a:pPr marL="285750" indent="-285750">
              <a:lnSpc>
                <a:spcPts val="2140"/>
              </a:lnSpc>
              <a:spcBef>
                <a:spcPct val="20000"/>
              </a:spcBef>
              <a:buBlip>
                <a:blip r:embed="rId5"/>
              </a:buBlip>
            </a:pPr>
            <a:endParaRPr lang="nl-NL" sz="17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ts val="2140"/>
              </a:lnSpc>
              <a:spcBef>
                <a:spcPct val="20000"/>
              </a:spcBef>
              <a:buBlip>
                <a:blip r:embed="rId5"/>
              </a:buBlip>
            </a:pP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Feedback, update,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approve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PLOU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nl-NL" sz="17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2nd </a:t>
            </a:r>
            <a:r>
              <a:rPr lang="nl-NL" sz="1700" dirty="0" err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reviewer</a:t>
            </a:r>
            <a:endParaRPr lang="nl-NL" sz="17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0E29970-B213-B420-F973-550D67253059}"/>
              </a:ext>
            </a:extLst>
          </p:cNvPr>
          <p:cNvSpPr txBox="1">
            <a:spLocks/>
          </p:cNvSpPr>
          <p:nvPr/>
        </p:nvSpPr>
        <p:spPr>
          <a:xfrm>
            <a:off x="241300" y="1267057"/>
            <a:ext cx="1448815" cy="52588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sz="2000" cap="none" dirty="0">
                <a:solidFill>
                  <a:srgbClr val="663366">
                    <a:alpha val="94000"/>
                  </a:srgbClr>
                </a:solidFill>
              </a:rPr>
              <a:t>Week 17</a:t>
            </a:r>
            <a:endParaRPr lang="nl-NL" sz="2400" dirty="0">
              <a:solidFill>
                <a:srgbClr val="663366">
                  <a:alpha val="94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04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6">
            <a:extLst>
              <a:ext uri="{FF2B5EF4-FFF2-40B4-BE49-F238E27FC236}">
                <a16:creationId xmlns:a16="http://schemas.microsoft.com/office/drawing/2014/main" id="{EFFF904F-1C53-FAC6-A244-64B3E457FE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504436" cy="7092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/>
        </p:spPr>
        <p:txBody>
          <a:bodyPr vert="horz" wrap="square" lIns="180000" tIns="108000" rIns="180000" bIns="10800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cap="all" baseline="0">
                <a:solidFill>
                  <a:schemeClr val="bg1">
                    <a:alpha val="94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cap="none" dirty="0" err="1"/>
              <a:t>Indication</a:t>
            </a:r>
            <a:r>
              <a:rPr lang="nl-NL" cap="none" dirty="0"/>
              <a:t> of IT </a:t>
            </a:r>
            <a:r>
              <a:rPr lang="nl-NL" cap="none" dirty="0" err="1"/>
              <a:t>Areas</a:t>
            </a:r>
            <a:endParaRPr lang="nl-NL" cap="none" dirty="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E0E91E7-5868-9F53-AD37-F18102686BD5}"/>
              </a:ext>
            </a:extLst>
          </p:cNvPr>
          <p:cNvSpPr txBox="1"/>
          <p:nvPr/>
        </p:nvSpPr>
        <p:spPr>
          <a:xfrm>
            <a:off x="3701562" y="1582615"/>
            <a:ext cx="3411415" cy="221566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>
            <a:normAutofit/>
          </a:bodyPr>
          <a:lstStyle/>
          <a:p>
            <a:pPr algn="l"/>
            <a:endParaRPr lang="nl-NL" dirty="0"/>
          </a:p>
        </p:txBody>
      </p:sp>
      <p:sp>
        <p:nvSpPr>
          <p:cNvPr id="8" name="Oval 12">
            <a:extLst>
              <a:ext uri="{FF2B5EF4-FFF2-40B4-BE49-F238E27FC236}">
                <a16:creationId xmlns:a16="http://schemas.microsoft.com/office/drawing/2014/main" id="{A38BBA7C-BBE9-5537-3B4B-366E7B49BB6B}"/>
              </a:ext>
            </a:extLst>
          </p:cNvPr>
          <p:cNvSpPr/>
          <p:nvPr/>
        </p:nvSpPr>
        <p:spPr>
          <a:xfrm>
            <a:off x="5904637" y="3101139"/>
            <a:ext cx="905132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/>
              <a:t>AI </a:t>
            </a:r>
            <a:r>
              <a:rPr lang="nl-NL" sz="600" dirty="0"/>
              <a:t>Engineering</a:t>
            </a:r>
            <a:endParaRPr lang="nl-NL" sz="825" dirty="0"/>
          </a:p>
        </p:txBody>
      </p:sp>
      <p:sp>
        <p:nvSpPr>
          <p:cNvPr id="9" name="Oval 13">
            <a:extLst>
              <a:ext uri="{FF2B5EF4-FFF2-40B4-BE49-F238E27FC236}">
                <a16:creationId xmlns:a16="http://schemas.microsoft.com/office/drawing/2014/main" id="{EF5201FB-3FCD-E1EE-D344-2F47F0A349FA}"/>
              </a:ext>
            </a:extLst>
          </p:cNvPr>
          <p:cNvSpPr/>
          <p:nvPr/>
        </p:nvSpPr>
        <p:spPr>
          <a:xfrm>
            <a:off x="4724123" y="1471807"/>
            <a:ext cx="1031790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err="1"/>
              <a:t>Back-end</a:t>
            </a:r>
            <a:r>
              <a:rPr lang="nl-NL" sz="825"/>
              <a:t> </a:t>
            </a:r>
            <a:r>
              <a:rPr lang="nl-NL" sz="700"/>
              <a:t>development</a:t>
            </a:r>
            <a:endParaRPr lang="nl-NL" sz="825"/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D2F4DDA5-1428-7174-74F2-F8B58030D091}"/>
              </a:ext>
            </a:extLst>
          </p:cNvPr>
          <p:cNvSpPr/>
          <p:nvPr/>
        </p:nvSpPr>
        <p:spPr>
          <a:xfrm>
            <a:off x="4707239" y="2110306"/>
            <a:ext cx="905132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/>
              <a:t>Micro services</a:t>
            </a:r>
          </a:p>
        </p:txBody>
      </p:sp>
      <p:sp>
        <p:nvSpPr>
          <p:cNvPr id="10" name="Oval 15">
            <a:extLst>
              <a:ext uri="{FF2B5EF4-FFF2-40B4-BE49-F238E27FC236}">
                <a16:creationId xmlns:a16="http://schemas.microsoft.com/office/drawing/2014/main" id="{AAE59FCB-2A87-47FC-B550-27CFB8F44F9E}"/>
              </a:ext>
            </a:extLst>
          </p:cNvPr>
          <p:cNvSpPr/>
          <p:nvPr/>
        </p:nvSpPr>
        <p:spPr>
          <a:xfrm>
            <a:off x="3952815" y="1853318"/>
            <a:ext cx="1031790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err="1"/>
              <a:t>Fullstack</a:t>
            </a:r>
            <a:r>
              <a:rPr lang="nl-NL" sz="825"/>
              <a:t> </a:t>
            </a:r>
            <a:r>
              <a:rPr lang="nl-NL" sz="700"/>
              <a:t>development</a:t>
            </a:r>
            <a:endParaRPr lang="nl-NL" sz="825"/>
          </a:p>
        </p:txBody>
      </p:sp>
      <p:sp>
        <p:nvSpPr>
          <p:cNvPr id="11" name="Oval 16">
            <a:extLst>
              <a:ext uri="{FF2B5EF4-FFF2-40B4-BE49-F238E27FC236}">
                <a16:creationId xmlns:a16="http://schemas.microsoft.com/office/drawing/2014/main" id="{3BC24C97-20A9-2215-F31F-0458A1B3C2C2}"/>
              </a:ext>
            </a:extLst>
          </p:cNvPr>
          <p:cNvSpPr/>
          <p:nvPr/>
        </p:nvSpPr>
        <p:spPr>
          <a:xfrm>
            <a:off x="2957672" y="1342452"/>
            <a:ext cx="1031790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/>
              <a:t>Front-end </a:t>
            </a:r>
            <a:r>
              <a:rPr lang="nl-NL" sz="700"/>
              <a:t>development</a:t>
            </a:r>
            <a:endParaRPr lang="nl-NL" sz="825"/>
          </a:p>
        </p:txBody>
      </p:sp>
      <p:sp>
        <p:nvSpPr>
          <p:cNvPr id="12" name="Oval 17">
            <a:extLst>
              <a:ext uri="{FF2B5EF4-FFF2-40B4-BE49-F238E27FC236}">
                <a16:creationId xmlns:a16="http://schemas.microsoft.com/office/drawing/2014/main" id="{99C637C1-FB00-2330-0C24-8983B48A54CE}"/>
              </a:ext>
            </a:extLst>
          </p:cNvPr>
          <p:cNvSpPr/>
          <p:nvPr/>
        </p:nvSpPr>
        <p:spPr>
          <a:xfrm>
            <a:off x="1057198" y="902252"/>
            <a:ext cx="905132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/>
              <a:t>VR/AR/</a:t>
            </a:r>
          </a:p>
          <a:p>
            <a:pPr algn="ctr"/>
            <a:r>
              <a:rPr lang="nl-NL" sz="825" dirty="0"/>
              <a:t>XR</a:t>
            </a:r>
          </a:p>
        </p:txBody>
      </p:sp>
      <p:sp>
        <p:nvSpPr>
          <p:cNvPr id="13" name="Oval 18">
            <a:extLst>
              <a:ext uri="{FF2B5EF4-FFF2-40B4-BE49-F238E27FC236}">
                <a16:creationId xmlns:a16="http://schemas.microsoft.com/office/drawing/2014/main" id="{29CD38E0-2DFC-1728-823E-2BE75D078D2D}"/>
              </a:ext>
            </a:extLst>
          </p:cNvPr>
          <p:cNvSpPr/>
          <p:nvPr/>
        </p:nvSpPr>
        <p:spPr>
          <a:xfrm>
            <a:off x="2964984" y="1967239"/>
            <a:ext cx="1031790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/>
              <a:t>Game </a:t>
            </a:r>
            <a:r>
              <a:rPr lang="nl-NL" sz="700"/>
              <a:t>development</a:t>
            </a:r>
            <a:endParaRPr lang="nl-NL" sz="825"/>
          </a:p>
        </p:txBody>
      </p:sp>
      <p:sp>
        <p:nvSpPr>
          <p:cNvPr id="14" name="Oval 19">
            <a:extLst>
              <a:ext uri="{FF2B5EF4-FFF2-40B4-BE49-F238E27FC236}">
                <a16:creationId xmlns:a16="http://schemas.microsoft.com/office/drawing/2014/main" id="{0B535600-0ADC-E929-EA18-5B155672AB12}"/>
              </a:ext>
            </a:extLst>
          </p:cNvPr>
          <p:cNvSpPr/>
          <p:nvPr/>
        </p:nvSpPr>
        <p:spPr>
          <a:xfrm>
            <a:off x="6589431" y="1994959"/>
            <a:ext cx="1031790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/>
              <a:t>Cloud Computing</a:t>
            </a:r>
          </a:p>
        </p:txBody>
      </p:sp>
      <p:sp>
        <p:nvSpPr>
          <p:cNvPr id="16" name="Oval 21">
            <a:extLst>
              <a:ext uri="{FF2B5EF4-FFF2-40B4-BE49-F238E27FC236}">
                <a16:creationId xmlns:a16="http://schemas.microsoft.com/office/drawing/2014/main" id="{B6F9FDA9-FD2A-1E12-D545-F718CAA174A6}"/>
              </a:ext>
            </a:extLst>
          </p:cNvPr>
          <p:cNvSpPr/>
          <p:nvPr/>
        </p:nvSpPr>
        <p:spPr>
          <a:xfrm>
            <a:off x="8006269" y="2749793"/>
            <a:ext cx="905132" cy="642551"/>
          </a:xfrm>
          <a:prstGeom prst="ellipse">
            <a:avLst/>
          </a:prstGeom>
          <a:solidFill>
            <a:srgbClr val="0075D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IT </a:t>
            </a:r>
            <a:r>
              <a:rPr lang="nl-NL" sz="700">
                <a:solidFill>
                  <a:schemeClr val="bg1"/>
                </a:solidFill>
              </a:rPr>
              <a:t>Operations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17" name="Oval 22">
            <a:extLst>
              <a:ext uri="{FF2B5EF4-FFF2-40B4-BE49-F238E27FC236}">
                <a16:creationId xmlns:a16="http://schemas.microsoft.com/office/drawing/2014/main" id="{089E69FB-C3A0-CCF9-057B-745E15E1BCFE}"/>
              </a:ext>
            </a:extLst>
          </p:cNvPr>
          <p:cNvSpPr/>
          <p:nvPr/>
        </p:nvSpPr>
        <p:spPr>
          <a:xfrm>
            <a:off x="7236983" y="2524306"/>
            <a:ext cx="905132" cy="642551"/>
          </a:xfrm>
          <a:prstGeom prst="ellipse">
            <a:avLst/>
          </a:prstGeom>
          <a:solidFill>
            <a:srgbClr val="0075D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Cloud Hosting</a:t>
            </a:r>
          </a:p>
        </p:txBody>
      </p:sp>
      <p:sp>
        <p:nvSpPr>
          <p:cNvPr id="18" name="Oval 23">
            <a:extLst>
              <a:ext uri="{FF2B5EF4-FFF2-40B4-BE49-F238E27FC236}">
                <a16:creationId xmlns:a16="http://schemas.microsoft.com/office/drawing/2014/main" id="{77455A42-029D-0882-741C-F2DBAFC5AA08}"/>
              </a:ext>
            </a:extLst>
          </p:cNvPr>
          <p:cNvSpPr/>
          <p:nvPr/>
        </p:nvSpPr>
        <p:spPr>
          <a:xfrm>
            <a:off x="7443660" y="1844776"/>
            <a:ext cx="905132" cy="642551"/>
          </a:xfrm>
          <a:prstGeom prst="ellipse">
            <a:avLst/>
          </a:prstGeom>
          <a:solidFill>
            <a:srgbClr val="0075D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Cyber Security</a:t>
            </a:r>
          </a:p>
        </p:txBody>
      </p:sp>
      <p:sp>
        <p:nvSpPr>
          <p:cNvPr id="19" name="Oval 24">
            <a:extLst>
              <a:ext uri="{FF2B5EF4-FFF2-40B4-BE49-F238E27FC236}">
                <a16:creationId xmlns:a16="http://schemas.microsoft.com/office/drawing/2014/main" id="{17603D86-3B81-89C1-9697-B3333953461B}"/>
              </a:ext>
            </a:extLst>
          </p:cNvPr>
          <p:cNvSpPr/>
          <p:nvPr/>
        </p:nvSpPr>
        <p:spPr>
          <a:xfrm>
            <a:off x="5632157" y="2466418"/>
            <a:ext cx="990104" cy="642551"/>
          </a:xfrm>
          <a:prstGeom prst="ellipse">
            <a:avLst/>
          </a:prstGeom>
          <a:solidFill>
            <a:srgbClr val="0075D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>
                <a:solidFill>
                  <a:schemeClr val="bg1"/>
                </a:solidFill>
              </a:rPr>
              <a:t>Net-</a:t>
            </a:r>
            <a:r>
              <a:rPr lang="nl-NL" sz="825" dirty="0" err="1">
                <a:solidFill>
                  <a:schemeClr val="bg1"/>
                </a:solidFill>
              </a:rPr>
              <a:t>working</a:t>
            </a:r>
            <a:endParaRPr lang="nl-NL" sz="825" dirty="0">
              <a:solidFill>
                <a:schemeClr val="bg1"/>
              </a:solidFill>
            </a:endParaRPr>
          </a:p>
        </p:txBody>
      </p:sp>
      <p:sp>
        <p:nvSpPr>
          <p:cNvPr id="20" name="Oval 25">
            <a:extLst>
              <a:ext uri="{FF2B5EF4-FFF2-40B4-BE49-F238E27FC236}">
                <a16:creationId xmlns:a16="http://schemas.microsoft.com/office/drawing/2014/main" id="{3BA5BFCB-4E76-7A17-BDC0-029AD856E965}"/>
              </a:ext>
            </a:extLst>
          </p:cNvPr>
          <p:cNvSpPr/>
          <p:nvPr/>
        </p:nvSpPr>
        <p:spPr>
          <a:xfrm>
            <a:off x="5685292" y="3536282"/>
            <a:ext cx="905132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Data </a:t>
            </a:r>
            <a:r>
              <a:rPr lang="nl-NL" sz="700">
                <a:solidFill>
                  <a:schemeClr val="bg1"/>
                </a:solidFill>
              </a:rPr>
              <a:t>Analysis/ </a:t>
            </a:r>
            <a:r>
              <a:rPr lang="nl-NL" sz="700" err="1">
                <a:solidFill>
                  <a:schemeClr val="bg1"/>
                </a:solidFill>
              </a:rPr>
              <a:t>Science</a:t>
            </a:r>
            <a:endParaRPr lang="nl-NL" sz="700">
              <a:solidFill>
                <a:schemeClr val="bg1"/>
              </a:solidFill>
            </a:endParaRPr>
          </a:p>
        </p:txBody>
      </p:sp>
      <p:sp>
        <p:nvSpPr>
          <p:cNvPr id="21" name="Oval 26">
            <a:extLst>
              <a:ext uri="{FF2B5EF4-FFF2-40B4-BE49-F238E27FC236}">
                <a16:creationId xmlns:a16="http://schemas.microsoft.com/office/drawing/2014/main" id="{5068F134-DB9C-16BD-2015-B987DF052D0B}"/>
              </a:ext>
            </a:extLst>
          </p:cNvPr>
          <p:cNvSpPr/>
          <p:nvPr/>
        </p:nvSpPr>
        <p:spPr>
          <a:xfrm>
            <a:off x="6716089" y="3189815"/>
            <a:ext cx="905132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ERP Systems</a:t>
            </a:r>
          </a:p>
        </p:txBody>
      </p:sp>
      <p:sp>
        <p:nvSpPr>
          <p:cNvPr id="23" name="Oval 27">
            <a:extLst>
              <a:ext uri="{FF2B5EF4-FFF2-40B4-BE49-F238E27FC236}">
                <a16:creationId xmlns:a16="http://schemas.microsoft.com/office/drawing/2014/main" id="{E1B22967-A53A-2883-A76F-81176391EB91}"/>
              </a:ext>
            </a:extLst>
          </p:cNvPr>
          <p:cNvSpPr/>
          <p:nvPr/>
        </p:nvSpPr>
        <p:spPr>
          <a:xfrm>
            <a:off x="7746886" y="3323948"/>
            <a:ext cx="977640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Enterprise </a:t>
            </a:r>
            <a:r>
              <a:rPr lang="nl-NL" sz="750">
                <a:solidFill>
                  <a:schemeClr val="bg1"/>
                </a:solidFill>
              </a:rPr>
              <a:t>Architecture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24" name="Oval 28">
            <a:extLst>
              <a:ext uri="{FF2B5EF4-FFF2-40B4-BE49-F238E27FC236}">
                <a16:creationId xmlns:a16="http://schemas.microsoft.com/office/drawing/2014/main" id="{D9BF4147-0349-A615-BC19-EA0627466818}"/>
              </a:ext>
            </a:extLst>
          </p:cNvPr>
          <p:cNvSpPr/>
          <p:nvPr/>
        </p:nvSpPr>
        <p:spPr>
          <a:xfrm>
            <a:off x="6482868" y="3645224"/>
            <a:ext cx="905132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700">
                <a:solidFill>
                  <a:schemeClr val="bg1"/>
                </a:solidFill>
              </a:rPr>
              <a:t>Dash</a:t>
            </a:r>
            <a:r>
              <a:rPr lang="nl-NL" sz="825">
                <a:solidFill>
                  <a:schemeClr val="bg1"/>
                </a:solidFill>
              </a:rPr>
              <a:t> boarding</a:t>
            </a:r>
          </a:p>
        </p:txBody>
      </p:sp>
      <p:sp>
        <p:nvSpPr>
          <p:cNvPr id="25" name="Oval 29">
            <a:extLst>
              <a:ext uri="{FF2B5EF4-FFF2-40B4-BE49-F238E27FC236}">
                <a16:creationId xmlns:a16="http://schemas.microsoft.com/office/drawing/2014/main" id="{C6E139BC-0380-93FA-B2D7-378727250034}"/>
              </a:ext>
            </a:extLst>
          </p:cNvPr>
          <p:cNvSpPr/>
          <p:nvPr/>
        </p:nvSpPr>
        <p:spPr>
          <a:xfrm>
            <a:off x="7272280" y="3966499"/>
            <a:ext cx="977640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>
                <a:solidFill>
                  <a:schemeClr val="bg1"/>
                </a:solidFill>
              </a:rPr>
              <a:t>IT </a:t>
            </a:r>
            <a:r>
              <a:rPr lang="nl-NL" sz="700" dirty="0">
                <a:solidFill>
                  <a:schemeClr val="bg1"/>
                </a:solidFill>
              </a:rPr>
              <a:t>Consultancy</a:t>
            </a:r>
            <a:endParaRPr lang="nl-NL" sz="770" dirty="0">
              <a:solidFill>
                <a:schemeClr val="bg1"/>
              </a:solidFill>
            </a:endParaRPr>
          </a:p>
        </p:txBody>
      </p:sp>
      <p:sp>
        <p:nvSpPr>
          <p:cNvPr id="26" name="Oval 30">
            <a:extLst>
              <a:ext uri="{FF2B5EF4-FFF2-40B4-BE49-F238E27FC236}">
                <a16:creationId xmlns:a16="http://schemas.microsoft.com/office/drawing/2014/main" id="{52A4FD92-1D6C-2762-2BFC-811043BFC568}"/>
              </a:ext>
            </a:extLst>
          </p:cNvPr>
          <p:cNvSpPr/>
          <p:nvPr/>
        </p:nvSpPr>
        <p:spPr>
          <a:xfrm>
            <a:off x="6045900" y="1330135"/>
            <a:ext cx="905132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err="1">
                <a:solidFill>
                  <a:schemeClr val="bg1"/>
                </a:solidFill>
              </a:rPr>
              <a:t>Robotics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28" name="Oval 31">
            <a:extLst>
              <a:ext uri="{FF2B5EF4-FFF2-40B4-BE49-F238E27FC236}">
                <a16:creationId xmlns:a16="http://schemas.microsoft.com/office/drawing/2014/main" id="{5BE07548-339B-E919-F35C-D7A58D9A0945}"/>
              </a:ext>
            </a:extLst>
          </p:cNvPr>
          <p:cNvSpPr/>
          <p:nvPr/>
        </p:nvSpPr>
        <p:spPr>
          <a:xfrm>
            <a:off x="4231495" y="1000709"/>
            <a:ext cx="921428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700" dirty="0">
                <a:solidFill>
                  <a:schemeClr val="bg1"/>
                </a:solidFill>
              </a:rPr>
              <a:t>Embedded</a:t>
            </a:r>
            <a:r>
              <a:rPr lang="nl-NL" sz="825" dirty="0">
                <a:solidFill>
                  <a:schemeClr val="bg1"/>
                </a:solidFill>
              </a:rPr>
              <a:t> Systems</a:t>
            </a:r>
          </a:p>
        </p:txBody>
      </p:sp>
      <p:sp>
        <p:nvSpPr>
          <p:cNvPr id="29" name="Oval 32">
            <a:extLst>
              <a:ext uri="{FF2B5EF4-FFF2-40B4-BE49-F238E27FC236}">
                <a16:creationId xmlns:a16="http://schemas.microsoft.com/office/drawing/2014/main" id="{DDEF80C0-8601-3A6F-C529-B772C9E9C2B6}"/>
              </a:ext>
            </a:extLst>
          </p:cNvPr>
          <p:cNvSpPr/>
          <p:nvPr/>
        </p:nvSpPr>
        <p:spPr>
          <a:xfrm>
            <a:off x="5755914" y="1893803"/>
            <a:ext cx="905132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err="1">
                <a:solidFill>
                  <a:schemeClr val="bg1"/>
                </a:solidFill>
              </a:rPr>
              <a:t>IoT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30" name="Oval 33">
            <a:extLst>
              <a:ext uri="{FF2B5EF4-FFF2-40B4-BE49-F238E27FC236}">
                <a16:creationId xmlns:a16="http://schemas.microsoft.com/office/drawing/2014/main" id="{FC853C5F-224C-6A97-6EE4-B16EAB3E1F33}"/>
              </a:ext>
            </a:extLst>
          </p:cNvPr>
          <p:cNvSpPr/>
          <p:nvPr/>
        </p:nvSpPr>
        <p:spPr>
          <a:xfrm>
            <a:off x="5427706" y="1036677"/>
            <a:ext cx="905132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MES</a:t>
            </a:r>
          </a:p>
        </p:txBody>
      </p:sp>
      <p:sp>
        <p:nvSpPr>
          <p:cNvPr id="31" name="Oval 34">
            <a:extLst>
              <a:ext uri="{FF2B5EF4-FFF2-40B4-BE49-F238E27FC236}">
                <a16:creationId xmlns:a16="http://schemas.microsoft.com/office/drawing/2014/main" id="{D2D27727-C8F2-B665-A3B0-7DFF14FD00A8}"/>
              </a:ext>
            </a:extLst>
          </p:cNvPr>
          <p:cNvSpPr/>
          <p:nvPr/>
        </p:nvSpPr>
        <p:spPr>
          <a:xfrm>
            <a:off x="4975139" y="653943"/>
            <a:ext cx="905132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Smart </a:t>
            </a:r>
            <a:r>
              <a:rPr lang="nl-NL" sz="825" err="1">
                <a:solidFill>
                  <a:schemeClr val="bg1"/>
                </a:solidFill>
              </a:rPr>
              <a:t>Industry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32" name="Oval 35">
            <a:extLst>
              <a:ext uri="{FF2B5EF4-FFF2-40B4-BE49-F238E27FC236}">
                <a16:creationId xmlns:a16="http://schemas.microsoft.com/office/drawing/2014/main" id="{BF6BDC2D-9122-65F5-5AB8-D61C288CB6EF}"/>
              </a:ext>
            </a:extLst>
          </p:cNvPr>
          <p:cNvSpPr/>
          <p:nvPr/>
        </p:nvSpPr>
        <p:spPr>
          <a:xfrm>
            <a:off x="258788" y="980240"/>
            <a:ext cx="905132" cy="642551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>
                <a:solidFill>
                  <a:schemeClr val="bg1"/>
                </a:solidFill>
              </a:rPr>
              <a:t>Game </a:t>
            </a:r>
            <a:r>
              <a:rPr lang="nl-NL" sz="825" dirty="0" err="1">
                <a:solidFill>
                  <a:schemeClr val="bg1"/>
                </a:solidFill>
              </a:rPr>
              <a:t>play</a:t>
            </a:r>
            <a:r>
              <a:rPr lang="nl-NL" sz="825" dirty="0">
                <a:solidFill>
                  <a:schemeClr val="bg1"/>
                </a:solidFill>
              </a:rPr>
              <a:t>/ design</a:t>
            </a:r>
          </a:p>
        </p:txBody>
      </p:sp>
      <p:sp>
        <p:nvSpPr>
          <p:cNvPr id="33" name="Oval 36">
            <a:extLst>
              <a:ext uri="{FF2B5EF4-FFF2-40B4-BE49-F238E27FC236}">
                <a16:creationId xmlns:a16="http://schemas.microsoft.com/office/drawing/2014/main" id="{21ADE497-D3F7-1477-35DB-A834000FB683}"/>
              </a:ext>
            </a:extLst>
          </p:cNvPr>
          <p:cNvSpPr/>
          <p:nvPr/>
        </p:nvSpPr>
        <p:spPr>
          <a:xfrm>
            <a:off x="2205547" y="1949476"/>
            <a:ext cx="905132" cy="642551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App Design</a:t>
            </a:r>
          </a:p>
        </p:txBody>
      </p:sp>
      <p:sp>
        <p:nvSpPr>
          <p:cNvPr id="34" name="Oval 37">
            <a:extLst>
              <a:ext uri="{FF2B5EF4-FFF2-40B4-BE49-F238E27FC236}">
                <a16:creationId xmlns:a16="http://schemas.microsoft.com/office/drawing/2014/main" id="{EE11227A-C61A-68D1-FA10-2DF2724BDAC6}"/>
              </a:ext>
            </a:extLst>
          </p:cNvPr>
          <p:cNvSpPr/>
          <p:nvPr/>
        </p:nvSpPr>
        <p:spPr>
          <a:xfrm>
            <a:off x="1456417" y="2306278"/>
            <a:ext cx="905132" cy="642551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UX Design</a:t>
            </a:r>
          </a:p>
        </p:txBody>
      </p:sp>
      <p:sp>
        <p:nvSpPr>
          <p:cNvPr id="35" name="Oval 38">
            <a:extLst>
              <a:ext uri="{FF2B5EF4-FFF2-40B4-BE49-F238E27FC236}">
                <a16:creationId xmlns:a16="http://schemas.microsoft.com/office/drawing/2014/main" id="{AE9390B2-F473-7E37-112B-554A54FB6E0E}"/>
              </a:ext>
            </a:extLst>
          </p:cNvPr>
          <p:cNvSpPr/>
          <p:nvPr/>
        </p:nvSpPr>
        <p:spPr>
          <a:xfrm>
            <a:off x="1291836" y="1669901"/>
            <a:ext cx="1005909" cy="642551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Web </a:t>
            </a:r>
            <a:r>
              <a:rPr lang="nl-NL" sz="700">
                <a:solidFill>
                  <a:schemeClr val="bg1"/>
                </a:solidFill>
              </a:rPr>
              <a:t>development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36" name="Oval 39">
            <a:extLst>
              <a:ext uri="{FF2B5EF4-FFF2-40B4-BE49-F238E27FC236}">
                <a16:creationId xmlns:a16="http://schemas.microsoft.com/office/drawing/2014/main" id="{80481DA5-5182-30A5-819A-156210A5D3E4}"/>
              </a:ext>
            </a:extLst>
          </p:cNvPr>
          <p:cNvSpPr/>
          <p:nvPr/>
        </p:nvSpPr>
        <p:spPr>
          <a:xfrm>
            <a:off x="2133972" y="1384153"/>
            <a:ext cx="905132" cy="642551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Front-end</a:t>
            </a:r>
          </a:p>
          <a:p>
            <a:pPr algn="ctr"/>
            <a:r>
              <a:rPr lang="nl-NL" sz="825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37" name="Oval 40">
            <a:extLst>
              <a:ext uri="{FF2B5EF4-FFF2-40B4-BE49-F238E27FC236}">
                <a16:creationId xmlns:a16="http://schemas.microsoft.com/office/drawing/2014/main" id="{C3081916-89AA-1225-DF9D-480BAFD73339}"/>
              </a:ext>
            </a:extLst>
          </p:cNvPr>
          <p:cNvSpPr/>
          <p:nvPr/>
        </p:nvSpPr>
        <p:spPr>
          <a:xfrm>
            <a:off x="6421409" y="2582270"/>
            <a:ext cx="1008757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/>
              <a:t>Test </a:t>
            </a:r>
            <a:r>
              <a:rPr lang="nl-NL" sz="825" err="1"/>
              <a:t>automation</a:t>
            </a:r>
            <a:r>
              <a:rPr lang="nl-NL" sz="825"/>
              <a:t> CI/CD</a:t>
            </a:r>
          </a:p>
        </p:txBody>
      </p:sp>
      <p:sp>
        <p:nvSpPr>
          <p:cNvPr id="39" name="TextBox 43">
            <a:extLst>
              <a:ext uri="{FF2B5EF4-FFF2-40B4-BE49-F238E27FC236}">
                <a16:creationId xmlns:a16="http://schemas.microsoft.com/office/drawing/2014/main" id="{42BC01BD-6AA7-4B5C-DCE7-5229EA42F059}"/>
              </a:ext>
            </a:extLst>
          </p:cNvPr>
          <p:cNvSpPr txBox="1"/>
          <p:nvPr/>
        </p:nvSpPr>
        <p:spPr>
          <a:xfrm>
            <a:off x="190617" y="3157127"/>
            <a:ext cx="2105063" cy="4154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Colour </a:t>
            </a:r>
            <a:r>
              <a:rPr lang="nl-NL" sz="1050" dirty="0" err="1">
                <a:solidFill>
                  <a:schemeClr val="tx1">
                    <a:lumMod val="50000"/>
                  </a:schemeClr>
                </a:solidFill>
              </a:rPr>
              <a:t>indicates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050" dirty="0" err="1">
                <a:solidFill>
                  <a:schemeClr val="tx1">
                    <a:lumMod val="50000"/>
                  </a:schemeClr>
                </a:solidFill>
              </a:rPr>
              <a:t>the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nl-NL" sz="1050" dirty="0" err="1">
                <a:solidFill>
                  <a:schemeClr val="tx1">
                    <a:lumMod val="50000"/>
                  </a:schemeClr>
                </a:solidFill>
              </a:rPr>
              <a:t>main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 focus </a:t>
            </a:r>
          </a:p>
          <a:p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in </a:t>
            </a:r>
            <a:r>
              <a:rPr lang="nl-NL" sz="1050" dirty="0" err="1">
                <a:solidFill>
                  <a:schemeClr val="tx1">
                    <a:lumMod val="50000"/>
                  </a:schemeClr>
                </a:solidFill>
              </a:rPr>
              <a:t>the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 HBO-i domain </a:t>
            </a:r>
            <a:r>
              <a:rPr lang="nl-NL" sz="1050" dirty="0" err="1">
                <a:solidFill>
                  <a:schemeClr val="tx1">
                    <a:lumMod val="50000"/>
                  </a:schemeClr>
                </a:solidFill>
              </a:rPr>
              <a:t>layer</a:t>
            </a:r>
            <a:r>
              <a:rPr lang="nl-NL" sz="105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</p:txBody>
      </p:sp>
      <p:sp>
        <p:nvSpPr>
          <p:cNvPr id="40" name="Rectangle 49">
            <a:extLst>
              <a:ext uri="{FF2B5EF4-FFF2-40B4-BE49-F238E27FC236}">
                <a16:creationId xmlns:a16="http://schemas.microsoft.com/office/drawing/2014/main" id="{E9185A2F-3B0D-B07C-6262-64729C727BD3}"/>
              </a:ext>
            </a:extLst>
          </p:cNvPr>
          <p:cNvSpPr/>
          <p:nvPr/>
        </p:nvSpPr>
        <p:spPr>
          <a:xfrm>
            <a:off x="190617" y="3850501"/>
            <a:ext cx="2105061" cy="283446"/>
          </a:xfrm>
          <a:prstGeom prst="rect">
            <a:avLst/>
          </a:prstGeom>
          <a:solidFill>
            <a:srgbClr val="66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 err="1">
                <a:solidFill>
                  <a:schemeClr val="bg1"/>
                </a:solidFill>
              </a:rPr>
              <a:t>Organisational</a:t>
            </a:r>
            <a:r>
              <a:rPr lang="nl-NL" sz="1050">
                <a:solidFill>
                  <a:schemeClr val="bg1"/>
                </a:solidFill>
              </a:rPr>
              <a:t> </a:t>
            </a:r>
            <a:r>
              <a:rPr lang="nl-NL" sz="1050" err="1">
                <a:solidFill>
                  <a:schemeClr val="bg1"/>
                </a:solidFill>
              </a:rPr>
              <a:t>Processes</a:t>
            </a:r>
            <a:endParaRPr lang="nl-NL" sz="1050">
              <a:solidFill>
                <a:schemeClr val="bg1"/>
              </a:solidFill>
            </a:endParaRPr>
          </a:p>
        </p:txBody>
      </p:sp>
      <p:sp>
        <p:nvSpPr>
          <p:cNvPr id="41" name="Rectangle 50">
            <a:extLst>
              <a:ext uri="{FF2B5EF4-FFF2-40B4-BE49-F238E27FC236}">
                <a16:creationId xmlns:a16="http://schemas.microsoft.com/office/drawing/2014/main" id="{E3BB4825-5637-DEA1-2677-C29DDE675368}"/>
              </a:ext>
            </a:extLst>
          </p:cNvPr>
          <p:cNvSpPr/>
          <p:nvPr/>
        </p:nvSpPr>
        <p:spPr>
          <a:xfrm>
            <a:off x="190617" y="4692795"/>
            <a:ext cx="2105058" cy="27987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 dirty="0">
                <a:solidFill>
                  <a:schemeClr val="bg1"/>
                </a:solidFill>
              </a:rPr>
              <a:t>Hardware </a:t>
            </a:r>
            <a:r>
              <a:rPr lang="nl-NL" sz="1050" dirty="0" err="1">
                <a:solidFill>
                  <a:schemeClr val="bg1"/>
                </a:solidFill>
              </a:rPr>
              <a:t>Interfacing</a:t>
            </a:r>
            <a:endParaRPr lang="nl-NL" sz="1050" dirty="0">
              <a:solidFill>
                <a:schemeClr val="bg1"/>
              </a:solidFill>
            </a:endParaRPr>
          </a:p>
        </p:txBody>
      </p:sp>
      <p:sp>
        <p:nvSpPr>
          <p:cNvPr id="42" name="Rectangle 51">
            <a:extLst>
              <a:ext uri="{FF2B5EF4-FFF2-40B4-BE49-F238E27FC236}">
                <a16:creationId xmlns:a16="http://schemas.microsoft.com/office/drawing/2014/main" id="{542543F5-DCC3-C166-2E72-7996F90250AC}"/>
              </a:ext>
            </a:extLst>
          </p:cNvPr>
          <p:cNvSpPr/>
          <p:nvPr/>
        </p:nvSpPr>
        <p:spPr>
          <a:xfrm>
            <a:off x="190617" y="4130076"/>
            <a:ext cx="2105060" cy="283446"/>
          </a:xfrm>
          <a:prstGeom prst="rect">
            <a:avLst/>
          </a:prstGeom>
          <a:solidFill>
            <a:srgbClr val="007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 err="1">
                <a:solidFill>
                  <a:schemeClr val="bg1"/>
                </a:solidFill>
              </a:rPr>
              <a:t>Infrastructure</a:t>
            </a:r>
            <a:endParaRPr lang="nl-NL" sz="1050">
              <a:solidFill>
                <a:schemeClr val="bg1"/>
              </a:solidFill>
            </a:endParaRPr>
          </a:p>
        </p:txBody>
      </p:sp>
      <p:sp>
        <p:nvSpPr>
          <p:cNvPr id="43" name="Rectangle 52">
            <a:extLst>
              <a:ext uri="{FF2B5EF4-FFF2-40B4-BE49-F238E27FC236}">
                <a16:creationId xmlns:a16="http://schemas.microsoft.com/office/drawing/2014/main" id="{1F0F8A03-C7F9-44FC-91EB-E5A00C0B79E1}"/>
              </a:ext>
            </a:extLst>
          </p:cNvPr>
          <p:cNvSpPr/>
          <p:nvPr/>
        </p:nvSpPr>
        <p:spPr>
          <a:xfrm>
            <a:off x="190617" y="3571064"/>
            <a:ext cx="2105062" cy="28487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>
                <a:solidFill>
                  <a:schemeClr val="bg1"/>
                </a:solidFill>
              </a:rPr>
              <a:t>User </a:t>
            </a:r>
            <a:r>
              <a:rPr lang="nl-NL" sz="1050" err="1">
                <a:solidFill>
                  <a:schemeClr val="bg1"/>
                </a:solidFill>
              </a:rPr>
              <a:t>Interaction</a:t>
            </a:r>
            <a:endParaRPr lang="nl-NL" sz="1050">
              <a:solidFill>
                <a:schemeClr val="bg1"/>
              </a:solidFill>
            </a:endParaRPr>
          </a:p>
        </p:txBody>
      </p:sp>
      <p:sp>
        <p:nvSpPr>
          <p:cNvPr id="44" name="Rectangle 53">
            <a:extLst>
              <a:ext uri="{FF2B5EF4-FFF2-40B4-BE49-F238E27FC236}">
                <a16:creationId xmlns:a16="http://schemas.microsoft.com/office/drawing/2014/main" id="{B2265CE9-0E35-7373-F664-8D4DB6771C9A}"/>
              </a:ext>
            </a:extLst>
          </p:cNvPr>
          <p:cNvSpPr/>
          <p:nvPr/>
        </p:nvSpPr>
        <p:spPr>
          <a:xfrm>
            <a:off x="190617" y="4413220"/>
            <a:ext cx="2105059" cy="279877"/>
          </a:xfrm>
          <a:prstGeom prst="rect">
            <a:avLst/>
          </a:prstGeom>
          <a:solidFill>
            <a:srgbClr val="E50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050">
                <a:solidFill>
                  <a:schemeClr val="bg1"/>
                </a:solidFill>
              </a:rPr>
              <a:t>Software</a:t>
            </a:r>
          </a:p>
        </p:txBody>
      </p:sp>
      <p:sp>
        <p:nvSpPr>
          <p:cNvPr id="45" name="Oval 54">
            <a:extLst>
              <a:ext uri="{FF2B5EF4-FFF2-40B4-BE49-F238E27FC236}">
                <a16:creationId xmlns:a16="http://schemas.microsoft.com/office/drawing/2014/main" id="{F497A3AB-B4A9-32F4-9114-5D440805DB86}"/>
              </a:ext>
            </a:extLst>
          </p:cNvPr>
          <p:cNvSpPr/>
          <p:nvPr/>
        </p:nvSpPr>
        <p:spPr>
          <a:xfrm>
            <a:off x="3714114" y="2449803"/>
            <a:ext cx="909114" cy="642551"/>
          </a:xfrm>
          <a:prstGeom prst="ellipse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dirty="0"/>
              <a:t>Block-chain</a:t>
            </a:r>
          </a:p>
        </p:txBody>
      </p:sp>
      <p:sp>
        <p:nvSpPr>
          <p:cNvPr id="46" name="Oval 42">
            <a:extLst>
              <a:ext uri="{FF2B5EF4-FFF2-40B4-BE49-F238E27FC236}">
                <a16:creationId xmlns:a16="http://schemas.microsoft.com/office/drawing/2014/main" id="{6F442249-A916-0CF8-A4A9-622545F04FC9}"/>
              </a:ext>
            </a:extLst>
          </p:cNvPr>
          <p:cNvSpPr/>
          <p:nvPr/>
        </p:nvSpPr>
        <p:spPr>
          <a:xfrm>
            <a:off x="5856505" y="565267"/>
            <a:ext cx="905132" cy="64255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 err="1">
                <a:solidFill>
                  <a:schemeClr val="bg1"/>
                </a:solidFill>
              </a:rPr>
              <a:t>Vision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47" name="Oval 44">
            <a:extLst>
              <a:ext uri="{FF2B5EF4-FFF2-40B4-BE49-F238E27FC236}">
                <a16:creationId xmlns:a16="http://schemas.microsoft.com/office/drawing/2014/main" id="{C4BCB9CF-18B1-244E-E895-0763D4D30510}"/>
              </a:ext>
            </a:extLst>
          </p:cNvPr>
          <p:cNvSpPr/>
          <p:nvPr/>
        </p:nvSpPr>
        <p:spPr>
          <a:xfrm>
            <a:off x="5006927" y="2858895"/>
            <a:ext cx="1008757" cy="642551"/>
          </a:xfrm>
          <a:prstGeom prst="ellipse">
            <a:avLst/>
          </a:prstGeom>
          <a:solidFill>
            <a:srgbClr val="6633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825">
                <a:solidFill>
                  <a:schemeClr val="bg1"/>
                </a:solidFill>
              </a:rPr>
              <a:t>Low code</a:t>
            </a:r>
          </a:p>
          <a:p>
            <a:pPr algn="ctr"/>
            <a:r>
              <a:rPr lang="nl-NL" sz="825" err="1">
                <a:solidFill>
                  <a:schemeClr val="bg1"/>
                </a:solidFill>
              </a:rPr>
              <a:t>process</a:t>
            </a:r>
            <a:r>
              <a:rPr lang="nl-NL" sz="825">
                <a:solidFill>
                  <a:schemeClr val="bg1"/>
                </a:solidFill>
              </a:rPr>
              <a:t> </a:t>
            </a:r>
            <a:r>
              <a:rPr lang="nl-NL" sz="700">
                <a:solidFill>
                  <a:schemeClr val="bg1"/>
                </a:solidFill>
              </a:rPr>
              <a:t>Development</a:t>
            </a:r>
            <a:endParaRPr lang="nl-NL" sz="825">
              <a:solidFill>
                <a:schemeClr val="bg1"/>
              </a:solidFill>
            </a:endParaRP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59D3E997-363B-DA1B-5478-232819BC95D3}"/>
              </a:ext>
            </a:extLst>
          </p:cNvPr>
          <p:cNvSpPr txBox="1"/>
          <p:nvPr/>
        </p:nvSpPr>
        <p:spPr>
          <a:xfrm>
            <a:off x="4504437" y="4738538"/>
            <a:ext cx="4639564" cy="397353"/>
          </a:xfrm>
          <a:prstGeom prst="rect">
            <a:avLst/>
          </a:prstGeom>
        </p:spPr>
        <p:txBody>
          <a:bodyPr wrap="square" rtlCol="0" anchor="ctr" anchorCtr="0">
            <a:normAutofit/>
          </a:bodyPr>
          <a:lstStyle/>
          <a:p>
            <a:r>
              <a:rPr lang="nl-NL" sz="800" dirty="0">
                <a:solidFill>
                  <a:srgbClr val="663366"/>
                </a:solidFill>
              </a:rPr>
              <a:t>Source: </a:t>
            </a:r>
            <a:r>
              <a:rPr lang="en-US" sz="800" dirty="0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800" dirty="0" err="1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beleidswiki.fhict.nl</a:t>
            </a:r>
            <a:r>
              <a:rPr lang="en-US" sz="800" dirty="0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800" dirty="0" err="1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doku.php?id</a:t>
            </a:r>
            <a:r>
              <a:rPr lang="en-US" sz="800" dirty="0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</a:t>
            </a:r>
            <a:r>
              <a:rPr lang="en-US" sz="800" dirty="0" err="1">
                <a:solidFill>
                  <a:srgbClr val="6633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beleidsvoorbereiding:it-gebieden_voor_afstuderen</a:t>
            </a:r>
            <a:endParaRPr lang="en-US" sz="800" dirty="0">
              <a:solidFill>
                <a:srgbClr val="66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96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ontys-basis-Diamodel">
  <a:themeElements>
    <a:clrScheme name="Fontys kleurenpallet">
      <a:dk1>
        <a:srgbClr val="663366"/>
      </a:dk1>
      <a:lt1>
        <a:srgbClr val="FFFFFF"/>
      </a:lt1>
      <a:dk2>
        <a:srgbClr val="663366"/>
      </a:dk2>
      <a:lt2>
        <a:srgbClr val="EEECE1"/>
      </a:lt2>
      <a:accent1>
        <a:srgbClr val="E5007D"/>
      </a:accent1>
      <a:accent2>
        <a:srgbClr val="0076E0"/>
      </a:accent2>
      <a:accent3>
        <a:srgbClr val="008386"/>
      </a:accent3>
      <a:accent4>
        <a:srgbClr val="39B549"/>
      </a:accent4>
      <a:accent5>
        <a:srgbClr val="FF9900"/>
      </a:accent5>
      <a:accent6>
        <a:srgbClr val="FFCC00"/>
      </a:accent6>
      <a:hlink>
        <a:srgbClr val="0076E0"/>
      </a:hlink>
      <a:folHlink>
        <a:srgbClr val="0099C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anchor="ctr" anchorCtr="0">
        <a:normAutofit/>
      </a:bodyPr>
      <a:lstStyle>
        <a:defPPr algn="l"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23CA86A2A4CB408BD555C5243D1053" ma:contentTypeVersion="13" ma:contentTypeDescription="Een nieuw document maken." ma:contentTypeScope="" ma:versionID="82d623ba9c04c0552ccaeb999e6f10e6">
  <xsd:schema xmlns:xsd="http://www.w3.org/2001/XMLSchema" xmlns:xs="http://www.w3.org/2001/XMLSchema" xmlns:p="http://schemas.microsoft.com/office/2006/metadata/properties" xmlns:ns2="c39fe693-84b5-4398-90ca-5c99500d756c" xmlns:ns3="db4954b4-b4dc-4fc7-8ba6-9d08e328bc46" targetNamespace="http://schemas.microsoft.com/office/2006/metadata/properties" ma:root="true" ma:fieldsID="3f7a696241b5bb9bca86bb28acfb7d5e" ns2:_="" ns3:_="">
    <xsd:import namespace="c39fe693-84b5-4398-90ca-5c99500d756c"/>
    <xsd:import namespace="db4954b4-b4dc-4fc7-8ba6-9d08e328bc4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fe693-84b5-4398-90ca-5c99500d75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Afbeeldingtags" ma:readOnly="false" ma:fieldId="{5cf76f15-5ced-4ddc-b409-7134ff3c332f}" ma:taxonomyMulti="true" ma:sspId="1cf77c6f-7d90-4f59-9429-7beb7326011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4954b4-b4dc-4fc7-8ba6-9d08e328bc46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c8352569-aaae-447d-bcf1-a64d80f7bcee}" ma:internalName="TaxCatchAll" ma:showField="CatchAllData" ma:web="db4954b4-b4dc-4fc7-8ba6-9d08e328bc4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b4954b4-b4dc-4fc7-8ba6-9d08e328bc46" xsi:nil="true"/>
    <lcf76f155ced4ddcb4097134ff3c332f xmlns="c39fe693-84b5-4398-90ca-5c99500d756c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FBF9EBC-BEC4-49BC-98C1-BF2C3D92CF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9fe693-84b5-4398-90ca-5c99500d756c"/>
    <ds:schemaRef ds:uri="db4954b4-b4dc-4fc7-8ba6-9d08e328bc4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0C6AE87-ABFD-49AC-BF48-36A41AA2364B}">
  <ds:schemaRefs>
    <ds:schemaRef ds:uri="http://schemas.microsoft.com/office/infopath/2007/PartnerControls"/>
    <ds:schemaRef ds:uri="5f10e6fc-3965-4692-85c0-a22e654cbe88"/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elements/1.1/"/>
    <ds:schemaRef ds:uri="21c6a3c2-85dc-415e-b19c-ed765145eaa0"/>
    <ds:schemaRef ds:uri="http://purl.org/dc/dcmitype/"/>
    <ds:schemaRef ds:uri="http://schemas.openxmlformats.org/package/2006/metadata/core-properties"/>
    <ds:schemaRef ds:uri="http://www.w3.org/XML/1998/namespace"/>
    <ds:schemaRef ds:uri="db4954b4-b4dc-4fc7-8ba6-9d08e328bc46"/>
    <ds:schemaRef ds:uri="c39fe693-84b5-4398-90ca-5c99500d756c"/>
  </ds:schemaRefs>
</ds:datastoreItem>
</file>

<file path=customXml/itemProps3.xml><?xml version="1.0" encoding="utf-8"?>
<ds:datastoreItem xmlns:ds="http://schemas.openxmlformats.org/officeDocument/2006/customXml" ds:itemID="{B4C6D579-B400-438E-BD59-AFBAD5FB6FF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</TotalTime>
  <Words>2385</Words>
  <Application>Microsoft Office PowerPoint</Application>
  <PresentationFormat>On-screen Show (16:9)</PresentationFormat>
  <Paragraphs>464</Paragraphs>
  <Slides>33</Slides>
  <Notes>31</Notes>
  <HiddenSlides>6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Lato</vt:lpstr>
      <vt:lpstr>Segoe UI</vt:lpstr>
      <vt:lpstr>Wingdings</vt:lpstr>
      <vt:lpstr>Fontys-basis-Diamodel</vt:lpstr>
      <vt:lpstr>Graduation</vt:lpstr>
      <vt:lpstr>PowerPoint Presentation</vt:lpstr>
      <vt:lpstr>PowerPoint Presentation</vt:lpstr>
      <vt:lpstr>Professional products / Portfolio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Professional products / Portfolio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Vincent van Brink</dc:creator>
  <cp:lastModifiedBy>Meesters,Marcel M.R.J.</cp:lastModifiedBy>
  <cp:revision>321</cp:revision>
  <cp:lastPrinted>2014-08-19T14:33:34Z</cp:lastPrinted>
  <dcterms:created xsi:type="dcterms:W3CDTF">2014-08-06T13:54:14Z</dcterms:created>
  <dcterms:modified xsi:type="dcterms:W3CDTF">2022-09-28T15:03:56Z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0x0101001123CA86A2A4CB408BD555C5243D1053</vt:lpwstr>
  </property>
  <property fmtid="{D5CDD505-2E9C-101B-9397-08002B2CF9AE}" pid="3" name="MediaServiceImageTags">
    <vt:lpwstr/>
  </property>
</Properties>
</file>

<file path=docProps/thumbnail.jpeg>
</file>